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1.jpeg" ContentType="image/jpeg"/>
  <Override PartName="/ppt/notesSlides/notesSlide3.xml" ContentType="application/vnd.openxmlformats-officedocument.presentationml.notesSlide+xml"/>
  <Override PartName="/ppt/media/image12.jpeg" ContentType="image/jpeg"/>
  <Override PartName="/ppt/notesSlides/notesSlide4.xml" ContentType="application/vnd.openxmlformats-officedocument.presentationml.notesSlide+xml"/>
  <Override PartName="/ppt/media/image13.jpeg" ContentType="image/jpeg"/>
  <Override PartName="/ppt/media/image14.jpe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15.jpeg" ContentType="image/jpeg"/>
  <Override PartName="/ppt/notesSlides/notesSlide10.xml" ContentType="application/vnd.openxmlformats-officedocument.presentationml.notesSlide+xml"/>
  <Override PartName="/ppt/media/image16.jpeg" ContentType="image/jpeg"/>
  <Override PartName="/ppt/media/image17.jpeg" ContentType="image/jpeg"/>
  <Override PartName="/ppt/notesSlides/notesSlide11.xml" ContentType="application/vnd.openxmlformats-officedocument.presentationml.notesSlide+xml"/>
  <Override PartName="/ppt/media/image18.jpe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9.jpeg" ContentType="image/jpeg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20.jpeg" ContentType="image/jpeg"/>
  <Override PartName="/ppt/notesSlides/notesSlide17.xml" ContentType="application/vnd.openxmlformats-officedocument.presentationml.notesSlide+xml"/>
  <Override PartName="/ppt/media/image21.jpeg" ContentType="image/jpeg"/>
  <Override PartName="/ppt/notesSlides/notesSlide18.xml" ContentType="application/vnd.openxmlformats-officedocument.presentationml.notesSlide+xml"/>
  <Override PartName="/ppt/media/image22.jpeg" ContentType="image/jpeg"/>
  <Override PartName="/ppt/notesSlides/notesSlide19.xml" ContentType="application/vnd.openxmlformats-officedocument.presentationml.notesSlide+xml"/>
  <Override PartName="/ppt/media/image23.jpeg" ContentType="image/jpe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2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Century Gothic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Century Gothic"/>
              </a:rPr>
              <a:t>Ease of Releasing Additional Products vs. Starting from Scratch</a:t>
            </a:r>
          </a:p>
        </c:rich>
      </c:tx>
      <c:layout>
        <c:manualLayout>
          <c:xMode val="edge"/>
          <c:yMode val="edge"/>
          <c:x val="0"/>
          <c:y val="0"/>
          <c:w val="1"/>
          <c:h val="0.246679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214318"/>
          <c:y val="0.246679"/>
          <c:w val="0.972313"/>
          <c:h val="0.57998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Monolith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Product 2</c:v>
                </c:pt>
                <c:pt idx="1">
                  <c:v>Product 3</c:v>
                </c:pt>
                <c:pt idx="2">
                  <c:v>Product 4</c:v>
                </c:pt>
                <c:pt idx="3">
                  <c:v>Product 5</c:v>
                </c:pt>
                <c:pt idx="4">
                  <c:v>Product 6</c:v>
                </c:pt>
                <c:pt idx="5">
                  <c:v>Product 7</c:v>
                </c:pt>
                <c:pt idx="6">
                  <c:v>Product 8</c:v>
                </c:pt>
                <c:pt idx="7">
                  <c:v>Product 9</c:v>
                </c:pt>
                <c:pt idx="8">
                  <c:v>…</c:v>
                </c:pt>
                <c:pt idx="9">
                  <c:v>Product N</c:v>
                </c:pt>
              </c:strCache>
            </c:strRef>
          </c:cat>
          <c:val>
            <c:numRef>
              <c:f>Sheet1!$B$2:$B$11</c:f>
              <c:numCache>
                <c:ptCount val="10"/>
                <c:pt idx="0">
                  <c:v>48.000000</c:v>
                </c:pt>
                <c:pt idx="1">
                  <c:v>44.000000</c:v>
                </c:pt>
                <c:pt idx="2">
                  <c:v>44.000000</c:v>
                </c:pt>
                <c:pt idx="3">
                  <c:v>44.000000</c:v>
                </c:pt>
                <c:pt idx="4">
                  <c:v>44.000000</c:v>
                </c:pt>
                <c:pt idx="5">
                  <c:v>44.000000</c:v>
                </c:pt>
                <c:pt idx="6">
                  <c:v>44.000000</c:v>
                </c:pt>
                <c:pt idx="7">
                  <c:v>44.000000</c:v>
                </c:pt>
                <c:pt idx="8">
                  <c:v>44.000000</c:v>
                </c:pt>
                <c:pt idx="9">
                  <c:v>44.000000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Micro Service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2EFA38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2EFA38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Product 2</c:v>
                </c:pt>
                <c:pt idx="1">
                  <c:v>Product 3</c:v>
                </c:pt>
                <c:pt idx="2">
                  <c:v>Product 4</c:v>
                </c:pt>
                <c:pt idx="3">
                  <c:v>Product 5</c:v>
                </c:pt>
                <c:pt idx="4">
                  <c:v>Product 6</c:v>
                </c:pt>
                <c:pt idx="5">
                  <c:v>Product 7</c:v>
                </c:pt>
                <c:pt idx="6">
                  <c:v>Product 8</c:v>
                </c:pt>
                <c:pt idx="7">
                  <c:v>Product 9</c:v>
                </c:pt>
                <c:pt idx="8">
                  <c:v>…</c:v>
                </c:pt>
                <c:pt idx="9">
                  <c:v>Product N</c:v>
                </c:pt>
              </c:strCache>
            </c:strRef>
          </c:cat>
          <c:val>
            <c:numRef>
              <c:f>Sheet1!$C$2:$C$11</c:f>
              <c:numCache>
                <c:ptCount val="10"/>
                <c:pt idx="0">
                  <c:v>8.000000</c:v>
                </c:pt>
                <c:pt idx="1">
                  <c:v>8.000000</c:v>
                </c:pt>
                <c:pt idx="2">
                  <c:v>8.000000</c:v>
                </c:pt>
                <c:pt idx="3">
                  <c:v>6.000000</c:v>
                </c:pt>
                <c:pt idx="4">
                  <c:v>6.000000</c:v>
                </c:pt>
                <c:pt idx="5">
                  <c:v>6.000000</c:v>
                </c:pt>
                <c:pt idx="6">
                  <c:v>6.000000</c:v>
                </c:pt>
                <c:pt idx="7">
                  <c:v>6.000000</c:v>
                </c:pt>
                <c:pt idx="8">
                  <c:v>6.000000</c:v>
                </c:pt>
                <c:pt idx="9">
                  <c:v>6.000000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Century Gothic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25400" cap="flat">
              <a:solidFill>
                <a:srgbClr val="D9D9D9"/>
              </a:solidFill>
              <a:prstDash val="solid"/>
              <a:round/>
            </a:ln>
          </c:spPr>
        </c:majorGridlines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entury Gothic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45556"/>
          <c:y val="0.929458"/>
          <c:w val="0.708298"/>
          <c:h val="0.070542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000" u="none">
              <a:solidFill>
                <a:srgbClr val="595959"/>
              </a:solidFill>
              <a:latin typeface="Century Gothic"/>
            </a:defRPr>
          </a:pPr>
        </a:p>
      </c:txPr>
    </c:legend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Century Gothic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Century Gothic"/>
              </a:rPr>
              <a:t>Estimated Effort to Release</a:t>
            </a:r>
          </a:p>
        </c:rich>
      </c:tx>
      <c:layout>
        <c:manualLayout>
          <c:xMode val="edge"/>
          <c:yMode val="edge"/>
          <c:x val="0.193011"/>
          <c:y val="0"/>
          <c:w val="0.613978"/>
          <c:h val="0.16949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203829"/>
          <c:y val="0.169491"/>
          <c:w val="0.973355"/>
          <c:h val="0.6390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Monolith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3"/>
                <c:pt idx="0">
                  <c:v>Release</c:v>
                </c:pt>
                <c:pt idx="1">
                  <c:v>Update 1</c:v>
                </c:pt>
                <c:pt idx="2">
                  <c:v>Update-2</c:v>
                </c:pt>
                <c:pt idx="3">
                  <c:v>Update 3</c:v>
                </c:pt>
                <c:pt idx="4">
                  <c:v>U-4</c:v>
                </c:pt>
                <c:pt idx="5">
                  <c:v>Update 5</c:v>
                </c:pt>
                <c:pt idx="6">
                  <c:v>U-6</c:v>
                </c:pt>
                <c:pt idx="7">
                  <c:v>Update 7</c:v>
                </c:pt>
                <c:pt idx="8">
                  <c:v>U-8</c:v>
                </c:pt>
                <c:pt idx="9">
                  <c:v>Update 9</c:v>
                </c:pt>
                <c:pt idx="10">
                  <c:v>U-10</c:v>
                </c:pt>
                <c:pt idx="11">
                  <c:v>. . .</c:v>
                </c:pt>
                <c:pt idx="12">
                  <c:v>U-N</c:v>
                </c:pt>
              </c:strCache>
            </c:strRef>
          </c:cat>
          <c:val>
            <c:numRef>
              <c:f>Sheet1!$B$2:$B$14</c:f>
              <c:numCache>
                <c:ptCount val="13"/>
                <c:pt idx="0">
                  <c:v>3.000000</c:v>
                </c:pt>
                <c:pt idx="1">
                  <c:v>1.000000</c:v>
                </c:pt>
                <c:pt idx="2">
                  <c:v>1.500000</c:v>
                </c:pt>
                <c:pt idx="3">
                  <c:v>2.000000</c:v>
                </c:pt>
                <c:pt idx="4">
                  <c:v>2.500000</c:v>
                </c:pt>
                <c:pt idx="5">
                  <c:v>3.000000</c:v>
                </c:pt>
                <c:pt idx="6">
                  <c:v>3.250000</c:v>
                </c:pt>
                <c:pt idx="7">
                  <c:v>3.500000</c:v>
                </c:pt>
                <c:pt idx="8">
                  <c:v>3.750000</c:v>
                </c:pt>
                <c:pt idx="9">
                  <c:v>4.000000</c:v>
                </c:pt>
                <c:pt idx="10">
                  <c:v>4.100000</c:v>
                </c:pt>
                <c:pt idx="11">
                  <c:v>4.200000</c:v>
                </c:pt>
                <c:pt idx="12">
                  <c:v>4.500000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Micro Service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97FD1C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2EFA38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3"/>
                <c:pt idx="0">
                  <c:v>Release</c:v>
                </c:pt>
                <c:pt idx="1">
                  <c:v>Update 1</c:v>
                </c:pt>
                <c:pt idx="2">
                  <c:v>Update-2</c:v>
                </c:pt>
                <c:pt idx="3">
                  <c:v>Update 3</c:v>
                </c:pt>
                <c:pt idx="4">
                  <c:v>U-4</c:v>
                </c:pt>
                <c:pt idx="5">
                  <c:v>Update 5</c:v>
                </c:pt>
                <c:pt idx="6">
                  <c:v>U-6</c:v>
                </c:pt>
                <c:pt idx="7">
                  <c:v>Update 7</c:v>
                </c:pt>
                <c:pt idx="8">
                  <c:v>U-8</c:v>
                </c:pt>
                <c:pt idx="9">
                  <c:v>Update 9</c:v>
                </c:pt>
                <c:pt idx="10">
                  <c:v>U-10</c:v>
                </c:pt>
                <c:pt idx="11">
                  <c:v>. . .</c:v>
                </c:pt>
                <c:pt idx="12">
                  <c:v>U-N</c:v>
                </c:pt>
              </c:strCache>
            </c:strRef>
          </c:cat>
          <c:val>
            <c:numRef>
              <c:f>Sheet1!$C$2:$C$14</c:f>
              <c:numCache>
                <c:ptCount val="13"/>
                <c:pt idx="0">
                  <c:v>5.000000</c:v>
                </c:pt>
                <c:pt idx="1">
                  <c:v>2.000000</c:v>
                </c:pt>
                <c:pt idx="2">
                  <c:v>1.800000</c:v>
                </c:pt>
                <c:pt idx="3">
                  <c:v>1.800000</c:v>
                </c:pt>
                <c:pt idx="4">
                  <c:v>1.500000</c:v>
                </c:pt>
                <c:pt idx="5">
                  <c:v>1.500000</c:v>
                </c:pt>
                <c:pt idx="6">
                  <c:v>1.500000</c:v>
                </c:pt>
                <c:pt idx="7">
                  <c:v>1.500000</c:v>
                </c:pt>
                <c:pt idx="8">
                  <c:v>1.500000</c:v>
                </c:pt>
                <c:pt idx="9">
                  <c:v>1.500000</c:v>
                </c:pt>
                <c:pt idx="10">
                  <c:v>1.500000</c:v>
                </c:pt>
                <c:pt idx="11">
                  <c:v>1.500000</c:v>
                </c:pt>
                <c:pt idx="12">
                  <c:v>1.500000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Century Gothic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25400" cap="flat">
              <a:solidFill>
                <a:srgbClr val="D9D9D9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entury Gothic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37293"/>
          <c:y val="0.922932"/>
          <c:w val="0.723966"/>
          <c:h val="0.07706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000" u="none">
              <a:solidFill>
                <a:srgbClr val="595959"/>
              </a:solidFill>
              <a:latin typeface="Century Gothic"/>
            </a:defRPr>
          </a:pPr>
        </a:p>
      </c:txPr>
    </c:legend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Century Gothic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Century Gothic"/>
              </a:rPr>
              <a:t>Estimated Effort to Release</a:t>
            </a:r>
          </a:p>
        </c:rich>
      </c:tx>
      <c:layout>
        <c:manualLayout>
          <c:xMode val="edge"/>
          <c:yMode val="edge"/>
          <c:x val="0.201162"/>
          <c:y val="0"/>
          <c:w val="0.597676"/>
          <c:h val="0.16949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198417"/>
          <c:y val="0.169491"/>
          <c:w val="0.947511"/>
          <c:h val="0.6390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Monolith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3"/>
                <c:pt idx="0">
                  <c:v>Release</c:v>
                </c:pt>
                <c:pt idx="1">
                  <c:v>Update 1</c:v>
                </c:pt>
                <c:pt idx="2">
                  <c:v>Update 2</c:v>
                </c:pt>
                <c:pt idx="3">
                  <c:v>Update 3</c:v>
                </c:pt>
                <c:pt idx="4">
                  <c:v>Update 4</c:v>
                </c:pt>
                <c:pt idx="5">
                  <c:v>Update 5</c:v>
                </c:pt>
                <c:pt idx="6">
                  <c:v>Update 6</c:v>
                </c:pt>
                <c:pt idx="7">
                  <c:v>Update 7</c:v>
                </c:pt>
                <c:pt idx="8">
                  <c:v>Update 8</c:v>
                </c:pt>
                <c:pt idx="9">
                  <c:v>Update 9</c:v>
                </c:pt>
                <c:pt idx="10">
                  <c:v>Update 10</c:v>
                </c:pt>
                <c:pt idx="11">
                  <c:v>. . .</c:v>
                </c:pt>
                <c:pt idx="12">
                  <c:v>Update N</c:v>
                </c:pt>
              </c:strCache>
            </c:strRef>
          </c:cat>
          <c:val>
            <c:numRef>
              <c:f>Sheet1!$B$2:$B$14</c:f>
              <c:numCache>
                <c:ptCount val="13"/>
                <c:pt idx="0">
                  <c:v>3.000000</c:v>
                </c:pt>
                <c:pt idx="1">
                  <c:v>1.000000</c:v>
                </c:pt>
                <c:pt idx="2">
                  <c:v>1.500000</c:v>
                </c:pt>
                <c:pt idx="3">
                  <c:v>2.000000</c:v>
                </c:pt>
                <c:pt idx="4">
                  <c:v>2.500000</c:v>
                </c:pt>
                <c:pt idx="5">
                  <c:v>3.000000</c:v>
                </c:pt>
                <c:pt idx="6">
                  <c:v>3.250000</c:v>
                </c:pt>
                <c:pt idx="7">
                  <c:v>3.500000</c:v>
                </c:pt>
                <c:pt idx="8">
                  <c:v>3.750000</c:v>
                </c:pt>
                <c:pt idx="9">
                  <c:v>4.000000</c:v>
                </c:pt>
                <c:pt idx="10">
                  <c:v>4.100000</c:v>
                </c:pt>
                <c:pt idx="11">
                  <c:v>4.200000</c:v>
                </c:pt>
                <c:pt idx="12">
                  <c:v>4.500000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Micro Service</c:v>
                </c:pt>
              </c:strCache>
            </c:strRef>
          </c:tx>
          <c:spPr>
            <a:solidFill>
              <a:srgbClr val="000000"/>
            </a:solidFill>
            <a:ln w="88900" cap="rnd">
              <a:solidFill>
                <a:srgbClr val="97FD1C"/>
              </a:solidFill>
              <a:prstDash val="solid"/>
              <a:round/>
            </a:ln>
            <a:effectLst/>
          </c:spPr>
          <c:marker>
            <c:symbol val="circle"/>
            <c:size val="2"/>
            <c:spPr>
              <a:solidFill>
                <a:srgbClr val="000000"/>
              </a:solidFill>
              <a:ln w="9525" cap="flat">
                <a:solidFill>
                  <a:srgbClr val="2EFA38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Century Gothic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Sheet1!$A$2:$A$14</c:f>
              <c:strCache>
                <c:ptCount val="13"/>
                <c:pt idx="0">
                  <c:v>Release</c:v>
                </c:pt>
                <c:pt idx="1">
                  <c:v>Update 1</c:v>
                </c:pt>
                <c:pt idx="2">
                  <c:v>Update 2</c:v>
                </c:pt>
                <c:pt idx="3">
                  <c:v>Update 3</c:v>
                </c:pt>
                <c:pt idx="4">
                  <c:v>Update 4</c:v>
                </c:pt>
                <c:pt idx="5">
                  <c:v>Update 5</c:v>
                </c:pt>
                <c:pt idx="6">
                  <c:v>Update 6</c:v>
                </c:pt>
                <c:pt idx="7">
                  <c:v>Update 7</c:v>
                </c:pt>
                <c:pt idx="8">
                  <c:v>Update 8</c:v>
                </c:pt>
                <c:pt idx="9">
                  <c:v>Update 9</c:v>
                </c:pt>
                <c:pt idx="10">
                  <c:v>Update 10</c:v>
                </c:pt>
                <c:pt idx="11">
                  <c:v>. . .</c:v>
                </c:pt>
                <c:pt idx="12">
                  <c:v>Update N</c:v>
                </c:pt>
              </c:strCache>
            </c:strRef>
          </c:cat>
          <c:val>
            <c:numRef>
              <c:f>Sheet1!$C$2:$C$14</c:f>
              <c:numCache>
                <c:ptCount val="13"/>
                <c:pt idx="0">
                  <c:v>5.000000</c:v>
                </c:pt>
                <c:pt idx="1">
                  <c:v>2.000000</c:v>
                </c:pt>
                <c:pt idx="2">
                  <c:v>1.800000</c:v>
                </c:pt>
                <c:pt idx="3">
                  <c:v>1.800000</c:v>
                </c:pt>
                <c:pt idx="4">
                  <c:v>1.500000</c:v>
                </c:pt>
                <c:pt idx="5">
                  <c:v>1.500000</c:v>
                </c:pt>
                <c:pt idx="6">
                  <c:v>1.500000</c:v>
                </c:pt>
                <c:pt idx="7">
                  <c:v>1.500000</c:v>
                </c:pt>
                <c:pt idx="8">
                  <c:v>1.500000</c:v>
                </c:pt>
                <c:pt idx="9">
                  <c:v>1.500000</c:v>
                </c:pt>
                <c:pt idx="10">
                  <c:v>1.500000</c:v>
                </c:pt>
                <c:pt idx="11">
                  <c:v>1.500000</c:v>
                </c:pt>
                <c:pt idx="12">
                  <c:v>1.500000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Century Gothic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25400" cap="flat">
              <a:solidFill>
                <a:srgbClr val="D9D9D9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entury Gothic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30992"/>
          <c:y val="0.922932"/>
          <c:w val="0.704743"/>
          <c:h val="0.07706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000" u="none">
              <a:solidFill>
                <a:srgbClr val="595959"/>
              </a:solidFill>
              <a:latin typeface="Century Gothic"/>
            </a:defRPr>
          </a:pPr>
        </a:p>
      </c:txPr>
    </c:legend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" name="Shape 18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174982" indent="-174982">
              <a:buSzPct val="100000"/>
              <a:buFont typeface="Arial"/>
              <a:buChar char="•"/>
            </a:lvl1pPr>
          </a:lstStyle>
          <a:p>
            <a:pPr/>
            <a:r>
              <a:t>Speaking from (new) Mission Software perspective, formerly Mission Systems Software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Shape 19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There is never enough time to run the manual  tests 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Manual testing also rarely stresses the system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Testing regularly gets squeezed in favor of completing development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2" name="Shape 20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In software we want component separation for cleanliness.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 We sometimes start with castles and a moat.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For schedules we want easy access and convenience.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Shape 21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174982" indent="-174982">
              <a:buSzPct val="100000"/>
              <a:buFont typeface="Arial"/>
              <a:buChar char="•"/>
            </a:lvl1pPr>
          </a:lstStyle>
          <a:p>
            <a:pPr/>
            <a:r>
              <a:t>Over time, we end up with neither.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" name="Shape 2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Looking at this another way…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We desire many components that are self contained, not dependent on other components.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Helfrick’s Law states that, over time, components become more and more messy.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As each component becomes dependent or “aware” of other components, we lose both the ability to modify or even release a single component in a vacuum.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5" name="Shape 2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174980" indent="-174980">
              <a:buSzPct val="100000"/>
              <a:buFont typeface="Arial"/>
              <a:buChar char="•"/>
              <a:defRPr sz="1800"/>
            </a:lvl1pPr>
          </a:lstStyle>
          <a:p>
            <a:pPr/>
            <a:r>
              <a:t>Theoretical example to demonstrate the point that breaking a piece from a monolith is very challenging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3" name="Shape 2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Theoretical chart to illustrate a point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Focus on right (we’ll return to left side)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Over time, the cost to release updates is much lower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9" name="Shape 2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It’s trendy to disparage monolith software as well as our “old” software, but things happened for a reason.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A monolith is not always bad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6" name="Shape 25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Monolith (simple, lightweight application)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Easier to implement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Quicker to first working version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One version for testing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Single shared database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Less infrastructure to manage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Direct component calls vs. messaging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Microservices (complex, evolving application)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Dependency Isolation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Enforced Boundaries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Overall Reliability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Targeted Changes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4" name="Shape 2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A monolith was a good idea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(Click to get arrow.)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A modular monolith could be fabulous, but we lack the will here to implement it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(Click to get arrow.)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Distributed ball of mud would be a complete failure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(Click to get arrow.)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Microservices are compromise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(Click to get arrow.)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(Words come in every 3 seconds)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Initial design was straight services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This showed to become quickly a distributed ball of mud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Microservices was the natural evolution of the design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7" name="Shape 2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haven’t we done this earlier if microservices are so great?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3" name="Shape 3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Integration testing becomes much more complex, as there are now an order or magnitude or two more components to integrate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Similarly for debugging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1" name="Shape 3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Theoretical chart to illustrate a point</a:t>
            </a:r>
          </a:p>
          <a:p>
            <a:pPr marL="174982" indent="-174982">
              <a:buSzPct val="100000"/>
              <a:buFont typeface="Arial"/>
              <a:buChar char="•"/>
            </a:pPr>
          </a:p>
          <a:p>
            <a:pPr marL="174982" indent="-174982">
              <a:buSzPct val="100000"/>
              <a:buFont typeface="Arial"/>
              <a:buChar char="•"/>
            </a:pPr>
            <a:r>
              <a:t>First release of a new product has increased development cost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TBD if overall cost/time to first release increases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8" name="Shape 3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Message Bus has much more communication than simple monolith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Keep it minimized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Keep it fast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7" name="Shape 40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We expect to reduce the cost of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Bug fixes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New features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Testing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Reuse of existing components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We expect the cost to increase for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Initial development to Feature Complete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4" name="Shape 4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Mystique itself is not (yet) an Open Architecture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Publish the interface to make that happen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Prepares for open architectures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OMS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FACE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etc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Not tied to one particular standard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Reconfigure (sub)components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5" name="Shape 4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Limit customer specifics to smallest surface area</a:t>
            </a:r>
          </a:p>
          <a:p>
            <a:pPr lvl="1" marL="641599" indent="-174982">
              <a:buSzPct val="100000"/>
              <a:buFont typeface="Arial"/>
              <a:buChar char="•"/>
            </a:pPr>
            <a:r>
              <a:t>UI in particular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Common service count grows over time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1" name="Shape 4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Today….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Whole application becomes customer specific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Common components become multiple customer specific ones over time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Sub branches of branches exacerbates the problem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7" name="Shape 47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Automated unit testing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Automated interface testing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Partly automated use case testing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5" name="Shape 4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4982" indent="-174982">
              <a:buSzPct val="100000"/>
              <a:buFont typeface="Arial"/>
              <a:buChar char="•"/>
            </a:pPr>
            <a:r>
              <a:t>We know what we want to achieve</a:t>
            </a:r>
          </a:p>
          <a:p>
            <a:pPr marL="174982" indent="-174982">
              <a:buSzPct val="100000"/>
              <a:buFont typeface="Arial"/>
              <a:buChar char="•"/>
            </a:pPr>
            <a:r>
              <a:t>We must manage things to get what we want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pic>
        <p:nvPicPr>
          <p:cNvPr id="18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98525"/>
            <a:ext cx="9144000" cy="551815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itle Text"/>
          <p:cNvSpPr txBox="1"/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1pPr>
            <a:lvl2pPr marL="790575" indent="-333375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2pPr>
            <a:lvl3pPr marL="1350818" indent="-436418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3pPr>
            <a:lvl4pPr marL="1691638" indent="-320038" defTabSz="457200">
              <a:buClr>
                <a:srgbClr val="FFFFFF"/>
              </a:buClr>
              <a:buSzPct val="100000"/>
              <a:buFont typeface="Arial"/>
              <a:buChar char="–"/>
              <a:defRPr sz="2800">
                <a:solidFill>
                  <a:srgbClr val="FFFFFF"/>
                </a:solidFill>
              </a:defRPr>
            </a:lvl4pPr>
            <a:lvl5pPr marL="2148838" indent="-320038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defTabSz="457200">
              <a:defRPr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93"/>
          </a:xfrm>
          <a:prstGeom prst="rect">
            <a:avLst/>
          </a:prstGeom>
        </p:spPr>
        <p:txBody>
          <a:bodyPr anchor="b"/>
          <a:lstStyle>
            <a:lvl1pPr defTabSz="457200">
              <a:spcBef>
                <a:spcPts val="500"/>
              </a:spcBef>
              <a:buClrTx/>
              <a:buFont typeface="Arial"/>
              <a:defRPr sz="2400">
                <a:solidFill>
                  <a:srgbClr val="FFFFFF"/>
                </a:solidFill>
              </a:defRPr>
            </a:lvl1pPr>
            <a:lvl2pPr marL="800100" indent="-342900" defTabSz="457200">
              <a:spcBef>
                <a:spcPts val="500"/>
              </a:spcBef>
              <a:buClrTx/>
              <a:buFont typeface="Arial"/>
              <a:buChar char="−"/>
              <a:defRPr sz="2400">
                <a:solidFill>
                  <a:srgbClr val="FFFFFF"/>
                </a:solidFill>
              </a:defRPr>
            </a:lvl2pPr>
            <a:lvl3pPr marL="1371600" indent="-457200" defTabSz="457200">
              <a:spcBef>
                <a:spcPts val="500"/>
              </a:spcBef>
              <a:buClrTx/>
              <a:buFont typeface="Arial"/>
              <a:defRPr sz="2400">
                <a:solidFill>
                  <a:srgbClr val="FFFFFF"/>
                </a:solidFill>
              </a:defRPr>
            </a:lvl3pPr>
            <a:lvl4pPr defTabSz="457200">
              <a:spcBef>
                <a:spcPts val="500"/>
              </a:spcBef>
              <a:buClrTx/>
              <a:buFont typeface="Arial"/>
              <a:defRPr sz="2400">
                <a:solidFill>
                  <a:srgbClr val="FFFFFF"/>
                </a:solidFill>
              </a:defRPr>
            </a:lvl4pPr>
            <a:lvl5pPr marL="0" indent="0" defTabSz="457200">
              <a:spcBef>
                <a:spcPts val="500"/>
              </a:spcBef>
              <a:buClrTx/>
              <a:buSzTx/>
              <a:buFont typeface="Arial"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56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defTabSz="457200">
              <a:buClrTx/>
              <a:buFont typeface="Arial"/>
              <a:defRPr sz="2800">
                <a:solidFill>
                  <a:srgbClr val="FFFFFF"/>
                </a:solidFill>
              </a:defRPr>
            </a:lvl1pPr>
            <a:lvl2pPr marL="790575" indent="-333375" defTabSz="457200">
              <a:buClrTx/>
              <a:buFont typeface="Arial"/>
              <a:defRPr sz="2800">
                <a:solidFill>
                  <a:srgbClr val="FFFFFF"/>
                </a:solidFill>
              </a:defRPr>
            </a:lvl2pPr>
            <a:lvl3pPr marL="1350818" indent="-436418" defTabSz="457200">
              <a:buClrTx/>
              <a:buFont typeface="Arial"/>
              <a:defRPr sz="2800">
                <a:solidFill>
                  <a:srgbClr val="FFFFFF"/>
                </a:solidFill>
              </a:defRPr>
            </a:lvl3pPr>
            <a:lvl4pPr marL="1691638" indent="-320038" defTabSz="457200">
              <a:buClrTx/>
              <a:buSzPct val="100000"/>
              <a:buFont typeface="Arial"/>
              <a:buChar char="–"/>
              <a:defRPr sz="2800">
                <a:solidFill>
                  <a:srgbClr val="FFFFFF"/>
                </a:solidFill>
              </a:defRPr>
            </a:lvl4pPr>
            <a:lvl5pPr marL="2148838" indent="-320038" defTabSz="457200">
              <a:buClrTx/>
              <a:buFont typeface="Arial"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69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 defTabSz="457200">
              <a:buClrTx/>
              <a:buSzTx/>
              <a:buNone/>
              <a:defRPr sz="2800">
                <a:solidFill>
                  <a:srgbClr val="FFFFFF"/>
                </a:solidFill>
              </a:defRPr>
            </a:lvl1pPr>
            <a:lvl2pPr marL="0" indent="0" defTabSz="457200">
              <a:buClrTx/>
              <a:buSzTx/>
              <a:buNone/>
              <a:defRPr sz="2800">
                <a:solidFill>
                  <a:srgbClr val="FFFFFF"/>
                </a:solidFill>
              </a:defRPr>
            </a:lvl2pPr>
            <a:lvl3pPr marL="0" indent="0" defTabSz="457200">
              <a:buClrTx/>
              <a:buSzTx/>
              <a:buNone/>
              <a:defRPr sz="2800">
                <a:solidFill>
                  <a:srgbClr val="FFFFFF"/>
                </a:solidFill>
              </a:defRPr>
            </a:lvl3pPr>
            <a:lvl4pPr defTabSz="457200">
              <a:buClrTx/>
              <a:defRPr sz="2800">
                <a:solidFill>
                  <a:srgbClr val="FFFFFF"/>
                </a:solidFill>
              </a:defRPr>
            </a:lvl4pPr>
            <a:lvl5pPr marL="0" indent="0" defTabSz="457200">
              <a:buClrTx/>
              <a:buSzTx/>
              <a:buNone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Text Placeholder 4"/>
          <p:cNvSpPr/>
          <p:nvPr>
            <p:ph type="body" sz="quarter" idx="21"/>
          </p:nvPr>
        </p:nvSpPr>
        <p:spPr>
          <a:xfrm>
            <a:off x="4645025" y="1535111"/>
            <a:ext cx="4041775" cy="639769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71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83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95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107" name="Title Text"/>
          <p:cNvSpPr txBox="1"/>
          <p:nvPr>
            <p:ph type="title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anchor="b"/>
          <a:lstStyle>
            <a:lvl1pPr defTabSz="457200">
              <a:defRPr sz="2800"/>
            </a:lvl1pPr>
          </a:lstStyle>
          <a:p>
            <a:pPr/>
            <a:r>
              <a:t>Title Text</a:t>
            </a:r>
          </a:p>
        </p:txBody>
      </p:sp>
      <p:sp>
        <p:nvSpPr>
          <p:cNvPr id="108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defTabSz="457200">
              <a:buClrTx/>
              <a:buFont typeface="Arial"/>
              <a:defRPr sz="2800">
                <a:solidFill>
                  <a:srgbClr val="FFFFFF"/>
                </a:solidFill>
              </a:defRPr>
            </a:lvl1pPr>
            <a:lvl2pPr marL="790575" indent="-333375" defTabSz="457200">
              <a:buClrTx/>
              <a:buFont typeface="Arial"/>
              <a:defRPr sz="2800">
                <a:solidFill>
                  <a:srgbClr val="FFFFFF"/>
                </a:solidFill>
              </a:defRPr>
            </a:lvl2pPr>
            <a:lvl3pPr marL="1350818" indent="-436418" defTabSz="457200">
              <a:buClrTx/>
              <a:buFont typeface="Arial"/>
              <a:defRPr sz="2800">
                <a:solidFill>
                  <a:srgbClr val="FFFFFF"/>
                </a:solidFill>
              </a:defRPr>
            </a:lvl3pPr>
            <a:lvl4pPr marL="1691638" indent="-320038" defTabSz="457200">
              <a:buClrTx/>
              <a:buSzPct val="100000"/>
              <a:buFont typeface="Arial"/>
              <a:buChar char="–"/>
              <a:defRPr sz="2800">
                <a:solidFill>
                  <a:srgbClr val="FFFFFF"/>
                </a:solidFill>
              </a:defRPr>
            </a:lvl4pPr>
            <a:lvl5pPr marL="2148838" indent="-320038" defTabSz="457200">
              <a:buClrTx/>
              <a:buFont typeface="Arial"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Text Placeholder 3"/>
          <p:cNvSpPr/>
          <p:nvPr>
            <p:ph type="body" sz="half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58013" y="6464300"/>
            <a:ext cx="1909768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 Box 14"/>
          <p:cNvSpPr txBox="1"/>
          <p:nvPr/>
        </p:nvSpPr>
        <p:spPr>
          <a:xfrm>
            <a:off x="2938140" y="6532564"/>
            <a:ext cx="3267719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Aeronautical Systems Proprietary Information</a:t>
            </a:r>
          </a:p>
        </p:txBody>
      </p:sp>
      <p:sp>
        <p:nvSpPr>
          <p:cNvPr id="121" name="Title Text"/>
          <p:cNvSpPr txBox="1"/>
          <p:nvPr>
            <p:ph type="title"/>
          </p:nvPr>
        </p:nvSpPr>
        <p:spPr>
          <a:xfrm>
            <a:off x="1792288" y="4800600"/>
            <a:ext cx="5486404" cy="566738"/>
          </a:xfrm>
          <a:prstGeom prst="rect">
            <a:avLst/>
          </a:prstGeom>
        </p:spPr>
        <p:txBody>
          <a:bodyPr anchor="b"/>
          <a:lstStyle>
            <a:lvl1pPr defTabSz="457200"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122" name="Picture Placeholder 2"/>
          <p:cNvSpPr/>
          <p:nvPr>
            <p:ph type="pic" sz="half" idx="21"/>
          </p:nvPr>
        </p:nvSpPr>
        <p:spPr>
          <a:xfrm>
            <a:off x="1792288" y="612775"/>
            <a:ext cx="5486404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3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4" cy="804868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 defTabSz="457200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 defTabSz="457200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defTabSz="457200">
              <a:spcBef>
                <a:spcPts val="500"/>
              </a:spcBef>
              <a:buClrTx/>
              <a:defRPr sz="2200">
                <a:solidFill>
                  <a:srgbClr val="FFFFFF"/>
                </a:solidFill>
              </a:defRPr>
            </a:lvl4pPr>
            <a:lvl5pPr marL="0" indent="0" defTabSz="457200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4400"/>
            <a:ext cx="9144000" cy="5502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1pPr>
            <a:lvl2pPr marL="790575" indent="-333375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2pPr>
            <a:lvl3pPr marL="1350818" indent="-436418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3pPr>
            <a:lvl4pPr marL="1691638" indent="-320038" defTabSz="457200">
              <a:buClr>
                <a:srgbClr val="FFFFFF"/>
              </a:buClr>
              <a:buSzPct val="100000"/>
              <a:buFont typeface="Arial"/>
              <a:buChar char="–"/>
              <a:defRPr sz="2800">
                <a:solidFill>
                  <a:srgbClr val="FFFFFF"/>
                </a:solidFill>
              </a:defRPr>
            </a:lvl4pPr>
            <a:lvl5pPr marL="2148838" indent="-320038" defTabSz="457200">
              <a:buClr>
                <a:srgbClr val="FFFFFF"/>
              </a:buClr>
              <a:buFont typeface="Arial"/>
              <a:defRPr sz="2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Title Text"/>
          <p:cNvSpPr txBox="1"/>
          <p:nvPr>
            <p:ph type="title"/>
          </p:nvPr>
        </p:nvSpPr>
        <p:spPr>
          <a:xfrm>
            <a:off x="-8355" y="217255"/>
            <a:ext cx="9144001" cy="492994"/>
          </a:xfrm>
          <a:prstGeom prst="rect">
            <a:avLst/>
          </a:prstGeom>
        </p:spPr>
        <p:txBody>
          <a:bodyPr/>
          <a:lstStyle>
            <a:lvl1pPr algn="ctr" defTabSz="457200"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xfrm>
            <a:off x="281679" y="6484937"/>
            <a:ext cx="274842" cy="281937"/>
          </a:xfrm>
          <a:prstGeom prst="rect">
            <a:avLst/>
          </a:prstGeom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03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400">
              <a:defRPr sz="2400">
                <a:latin typeface="Times Roman"/>
                <a:ea typeface="Times Roman"/>
                <a:cs typeface="Times Roman"/>
                <a:sym typeface="Times Roman"/>
              </a:defRPr>
            </a:pPr>
          </a:p>
        </p:txBody>
      </p:sp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955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0" descr="Picture 3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7363" y="6500812"/>
            <a:ext cx="1746254" cy="29051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/>
          <p:nvPr>
            <p:ph type="title"/>
          </p:nvPr>
        </p:nvSpPr>
        <p:spPr>
          <a:xfrm>
            <a:off x="304800" y="152400"/>
            <a:ext cx="76962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" name="Body Level One…"/>
          <p:cNvSpPr txBox="1"/>
          <p:nvPr>
            <p:ph type="body" idx="1"/>
          </p:nvPr>
        </p:nvSpPr>
        <p:spPr>
          <a:xfrm>
            <a:off x="609600" y="1600200"/>
            <a:ext cx="7848600" cy="449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/>
          <p:nvPr>
            <p:ph type="sldNum" sz="quarter" idx="2"/>
          </p:nvPr>
        </p:nvSpPr>
        <p:spPr>
          <a:xfrm>
            <a:off x="6296665" y="6221732"/>
            <a:ext cx="256537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 defTabSz="9144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6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•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766762" marR="0" indent="-309562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–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211580" marR="0" indent="-29718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•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Tx/>
        <a:buFontTx/>
        <a:buNone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125977" marR="0" indent="-29717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»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583177" marR="0" indent="-29717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»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3040377" marR="0" indent="-29717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»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97579" marR="0" indent="-29717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»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954779" marR="0" indent="-29717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C2D84"/>
        </a:buClr>
        <a:buSzPct val="100000"/>
        <a:buFontTx/>
        <a:buChar char="»"/>
        <a:tabLst/>
        <a:defRPr b="1" baseline="0" cap="none" i="0" spc="0" strike="noStrike" sz="26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5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Relationship Id="rId11" Type="http://schemas.openxmlformats.org/officeDocument/2006/relationships/image" Target="../media/image10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3.jpeg"/><Relationship Id="rId5" Type="http://schemas.openxmlformats.org/officeDocument/2006/relationships/image" Target="../media/image1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3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eg"/><Relationship Id="rId4" Type="http://schemas.openxmlformats.org/officeDocument/2006/relationships/image" Target="../media/image1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54" name="Text Box 5"/>
          <p:cNvSpPr txBox="1"/>
          <p:nvPr/>
        </p:nvSpPr>
        <p:spPr>
          <a:xfrm>
            <a:off x="45715" y="152397"/>
            <a:ext cx="9052570" cy="58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1900"/>
              </a:spcBef>
              <a:defRPr b="1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Interview Presentation</a:t>
            </a:r>
          </a:p>
        </p:txBody>
      </p:sp>
      <p:sp>
        <p:nvSpPr>
          <p:cNvPr id="155" name="Text Box 10"/>
          <p:cNvSpPr txBox="1"/>
          <p:nvPr/>
        </p:nvSpPr>
        <p:spPr>
          <a:xfrm>
            <a:off x="452118" y="3344862"/>
            <a:ext cx="8214363" cy="1196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David Helfrick</a:t>
            </a:r>
          </a:p>
          <a:p>
            <a: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Mission Software Technical Director</a:t>
            </a:r>
          </a:p>
          <a:p>
            <a: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November 4, 2022</a:t>
            </a:r>
          </a:p>
        </p:txBody>
      </p:sp>
      <p:sp>
        <p:nvSpPr>
          <p:cNvPr id="156" name="Text Box 11"/>
          <p:cNvSpPr txBox="1"/>
          <p:nvPr/>
        </p:nvSpPr>
        <p:spPr>
          <a:xfrm>
            <a:off x="452118" y="1581150"/>
            <a:ext cx="8214363" cy="108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1900"/>
              </a:spcBef>
              <a:defRPr b="1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Mistake to Mystique: </a:t>
            </a:r>
            <a:br/>
            <a:r>
              <a:t>Morphing Monolith to Services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1618096" y="-667906"/>
            <a:ext cx="5907810" cy="9144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12332" t="22957" r="30739" b="16165"/>
          <a:stretch>
            <a:fillRect/>
          </a:stretch>
        </p:blipFill>
        <p:spPr>
          <a:xfrm>
            <a:off x="25399" y="5265829"/>
            <a:ext cx="2432184" cy="1599543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Title 1"/>
          <p:cNvSpPr txBox="1"/>
          <p:nvPr>
            <p:ph type="title"/>
          </p:nvPr>
        </p:nvSpPr>
        <p:spPr>
          <a:xfrm>
            <a:off x="304800" y="88900"/>
            <a:ext cx="8534400" cy="7620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</a:lstStyle>
          <a:p>
            <a:pPr/>
            <a:r>
              <a:t>About David Helfrick</a:t>
            </a:r>
          </a:p>
        </p:txBody>
      </p:sp>
      <p:grpSp>
        <p:nvGrpSpPr>
          <p:cNvPr id="163" name="Picture 9"/>
          <p:cNvGrpSpPr/>
          <p:nvPr/>
        </p:nvGrpSpPr>
        <p:grpSpPr>
          <a:xfrm>
            <a:off x="20003" y="2745302"/>
            <a:ext cx="1884554" cy="1226039"/>
            <a:chOff x="-1" y="0"/>
            <a:chExt cx="1884552" cy="1226038"/>
          </a:xfrm>
        </p:grpSpPr>
        <p:pic>
          <p:nvPicPr>
            <p:cNvPr id="161" name="image5.jpeg" descr="image5.jpe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3564" r="0" b="0"/>
            <a:stretch>
              <a:fillRect/>
            </a:stretch>
          </p:blipFill>
          <p:spPr>
            <a:xfrm>
              <a:off x="6197" y="6195"/>
              <a:ext cx="1872158" cy="1213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2" name="Rectangle"/>
            <p:cNvSpPr/>
            <p:nvPr/>
          </p:nvSpPr>
          <p:spPr>
            <a:xfrm>
              <a:off x="-2" y="-1"/>
              <a:ext cx="1884554" cy="1226039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91440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pic>
        <p:nvPicPr>
          <p:cNvPr id="164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rcRect l="0" t="11111" r="15151" b="0"/>
          <a:stretch>
            <a:fillRect/>
          </a:stretch>
        </p:blipFill>
        <p:spPr>
          <a:xfrm>
            <a:off x="8837" y="4015854"/>
            <a:ext cx="1548346" cy="1216560"/>
          </a:xfrm>
          <a:prstGeom prst="rect">
            <a:avLst/>
          </a:prstGeom>
          <a:ln>
            <a:solidFill>
              <a:srgbClr val="FFFFFF"/>
            </a:solidFill>
          </a:ln>
        </p:spPr>
      </p:pic>
      <p:grpSp>
        <p:nvGrpSpPr>
          <p:cNvPr id="167" name="Rectangle 3"/>
          <p:cNvGrpSpPr/>
          <p:nvPr/>
        </p:nvGrpSpPr>
        <p:grpSpPr>
          <a:xfrm>
            <a:off x="5516612" y="6047894"/>
            <a:ext cx="4170662" cy="839861"/>
            <a:chOff x="-1" y="-1"/>
            <a:chExt cx="4170660" cy="839859"/>
          </a:xfrm>
        </p:grpSpPr>
        <p:sp>
          <p:nvSpPr>
            <p:cNvPr id="165" name="Rectangle"/>
            <p:cNvSpPr/>
            <p:nvPr/>
          </p:nvSpPr>
          <p:spPr>
            <a:xfrm>
              <a:off x="-2" y="-2"/>
              <a:ext cx="4170661" cy="839861"/>
            </a:xfrm>
            <a:prstGeom prst="rect">
              <a:avLst/>
            </a:prstGeom>
            <a:solidFill>
              <a:srgbClr val="404040">
                <a:alpha val="6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914400">
                <a:spcBef>
                  <a:spcPts val="500"/>
                </a:spcBef>
                <a:defRPr b="1"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166" name="Music"/>
            <p:cNvSpPr txBox="1"/>
            <p:nvPr/>
          </p:nvSpPr>
          <p:spPr>
            <a:xfrm>
              <a:off x="67311" y="-1"/>
              <a:ext cx="4036038" cy="3454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defTabSz="914400">
                <a:spcBef>
                  <a:spcPts val="500"/>
                </a:spcBef>
                <a:defRPr b="1" sz="1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Music</a:t>
              </a:r>
            </a:p>
          </p:txBody>
        </p:sp>
      </p:grpSp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297984" y="6086823"/>
            <a:ext cx="1373610" cy="762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4" descr="Picture 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670462" y="6086121"/>
            <a:ext cx="1441760" cy="763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IMG_4085.jpeg" descr="IMG_4085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711950" y="944166"/>
            <a:ext cx="2432050" cy="182404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3" name="Rectangle 3"/>
          <p:cNvGrpSpPr/>
          <p:nvPr/>
        </p:nvGrpSpPr>
        <p:grpSpPr>
          <a:xfrm>
            <a:off x="6731301" y="941902"/>
            <a:ext cx="2393347" cy="1599412"/>
            <a:chOff x="0" y="0"/>
            <a:chExt cx="2393345" cy="1599411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2393346" cy="1599412"/>
            </a:xfrm>
            <a:prstGeom prst="rect">
              <a:avLst/>
            </a:prstGeom>
            <a:noFill/>
            <a:ln w="9525" cap="flat">
              <a:solidFill>
                <a:srgbClr val="000000">
                  <a:alpha val="63580"/>
                </a:srgbClr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91440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172" name="Wife (Suzanne)…"/>
            <p:cNvSpPr txBox="1"/>
            <p:nvPr/>
          </p:nvSpPr>
          <p:spPr>
            <a:xfrm>
              <a:off x="4762" y="4761"/>
              <a:ext cx="2383821" cy="1564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defTabSz="91440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Wife (Suzanne)</a:t>
              </a:r>
            </a:p>
            <a:p>
              <a:pPr defTabSz="91440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Children </a:t>
              </a:r>
            </a:p>
            <a:p>
              <a:pPr defTabSz="914400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(Rachel, 20; Elizabeth 27)</a:t>
              </a:r>
            </a:p>
          </p:txBody>
        </p:sp>
      </p:grpSp>
      <p:pic>
        <p:nvPicPr>
          <p:cNvPr id="174" name="5C6081EF-6636-4462-9C84-5CCCA88C7C45_1_105_c.jpeg" descr="5C6081EF-6636-4462-9C84-5CCCA88C7C45_1_105_c.jpe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861926" y="5019352"/>
            <a:ext cx="1256210" cy="942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314BB37E-E7CF-4D38-AA8E-90CFE04DAFEB_1_105_c.jpeg" descr="314BB37E-E7CF-4D38-AA8E-90CFE04DAFEB_1_105_c.jpeg"/>
          <p:cNvPicPr>
            <a:picLocks noChangeAspect="1"/>
          </p:cNvPicPr>
          <p:nvPr/>
        </p:nvPicPr>
        <p:blipFill>
          <a:blip r:embed="rId10">
            <a:extLst/>
          </a:blip>
          <a:srcRect l="33095" t="27421" r="33095" b="20374"/>
          <a:stretch>
            <a:fillRect/>
          </a:stretch>
        </p:blipFill>
        <p:spPr>
          <a:xfrm rot="16163258">
            <a:off x="2583027" y="607511"/>
            <a:ext cx="750440" cy="1449509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76" name="53C750A2-3F4D-4484-A071-3413B5CC9125_1_105_c.jpeg" descr="53C750A2-3F4D-4484-A071-3413B5CC9125_1_105_c.jpeg"/>
          <p:cNvPicPr>
            <a:picLocks noChangeAspect="1"/>
          </p:cNvPicPr>
          <p:nvPr/>
        </p:nvPicPr>
        <p:blipFill>
          <a:blip r:embed="rId11">
            <a:extLst/>
          </a:blip>
          <a:srcRect l="3195" t="0" r="3195" b="18603"/>
          <a:stretch>
            <a:fillRect/>
          </a:stretch>
        </p:blipFill>
        <p:spPr>
          <a:xfrm>
            <a:off x="4011819" y="944165"/>
            <a:ext cx="1287642" cy="839744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9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Outline</a:t>
            </a:r>
          </a:p>
        </p:txBody>
      </p:sp>
      <p:sp>
        <p:nvSpPr>
          <p:cNvPr id="180" name="Content Placeholder 2"/>
          <p:cNvSpPr txBox="1"/>
          <p:nvPr>
            <p:ph type="body" sz="half" idx="1"/>
          </p:nvPr>
        </p:nvSpPr>
        <p:spPr>
          <a:xfrm>
            <a:off x="457195" y="1475383"/>
            <a:ext cx="6199104" cy="3175001"/>
          </a:xfrm>
          <a:prstGeom prst="rect">
            <a:avLst/>
          </a:prstGeom>
        </p:spPr>
        <p:txBody>
          <a:bodyPr/>
          <a:lstStyle/>
          <a:p>
            <a:pPr marL="240029" indent="-240029" defTabSz="384047">
              <a:defRPr sz="2300"/>
            </a:pPr>
            <a:r>
              <a:t>Why do something different?</a:t>
            </a:r>
          </a:p>
          <a:p>
            <a:pPr marL="240029" indent="-240029" defTabSz="384047">
              <a:defRPr sz="2300"/>
            </a:pPr>
            <a:r>
              <a:t>What’s wrong with a monolith?</a:t>
            </a:r>
          </a:p>
          <a:p>
            <a:pPr marL="240029" indent="-240029" defTabSz="384047">
              <a:defRPr sz="2300"/>
            </a:pPr>
            <a:r>
              <a:t>What are microservices?</a:t>
            </a:r>
          </a:p>
          <a:p>
            <a:pPr marL="240029" indent="-240029" defTabSz="384047">
              <a:defRPr sz="2300"/>
            </a:pPr>
            <a:r>
              <a:t>Are (micro)services perfect?</a:t>
            </a:r>
          </a:p>
          <a:p>
            <a:pPr marL="240029" indent="-240029" defTabSz="384047">
              <a:defRPr sz="2300"/>
            </a:pPr>
            <a:r>
              <a:t>Mystique </a:t>
            </a:r>
          </a:p>
          <a:p>
            <a:pPr marL="240029" indent="-240029" defTabSz="384047">
              <a:defRPr sz="2300"/>
            </a:pPr>
            <a:r>
              <a:t>Questions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85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Why Do Something Different?</a:t>
            </a:r>
          </a:p>
        </p:txBody>
      </p:sp>
      <p:sp>
        <p:nvSpPr>
          <p:cNvPr id="186" name="Content Placeholder 2"/>
          <p:cNvSpPr txBox="1"/>
          <p:nvPr>
            <p:ph type="body" idx="1"/>
          </p:nvPr>
        </p:nvSpPr>
        <p:spPr>
          <a:xfrm>
            <a:off x="731519" y="1658978"/>
            <a:ext cx="7955282" cy="4275103"/>
          </a:xfrm>
          <a:prstGeom prst="rect">
            <a:avLst/>
          </a:prstGeom>
        </p:spPr>
        <p:txBody>
          <a:bodyPr/>
          <a:lstStyle/>
          <a:p>
            <a:pPr marL="285750" indent="-285750"/>
            <a:r>
              <a:t>(The) testing (fallacy)</a:t>
            </a:r>
          </a:p>
          <a:p>
            <a:pPr marL="285750" indent="-285750"/>
            <a:r>
              <a:t>Side effects</a:t>
            </a:r>
          </a:p>
          <a:p>
            <a:pPr marL="285750" indent="-285750"/>
            <a:r>
              <a:t>(Lack of) separation</a:t>
            </a:r>
          </a:p>
          <a:p>
            <a:pPr marL="285750" indent="-285750"/>
            <a:r>
              <a:t>Reliability/availability</a:t>
            </a:r>
          </a:p>
          <a:p>
            <a:pPr marL="285750" indent="-285750"/>
            <a:r>
              <a:t>Deployment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89" name="Rectangle 2"/>
          <p:cNvSpPr/>
          <p:nvPr/>
        </p:nvSpPr>
        <p:spPr>
          <a:xfrm>
            <a:off x="0" y="914397"/>
            <a:ext cx="9144000" cy="54782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190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(The) Testing (Fallacy)</a:t>
            </a:r>
          </a:p>
        </p:txBody>
      </p:sp>
      <p:pic>
        <p:nvPicPr>
          <p:cNvPr id="191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18660" y="914400"/>
            <a:ext cx="4106680" cy="5478237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Box 5"/>
          <p:cNvSpPr txBox="1"/>
          <p:nvPr/>
        </p:nvSpPr>
        <p:spPr>
          <a:xfrm>
            <a:off x="1045028" y="914399"/>
            <a:ext cx="7053944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I DON’T ALWAYS TEST MY CODE </a:t>
            </a:r>
          </a:p>
        </p:txBody>
      </p:sp>
      <p:sp>
        <p:nvSpPr>
          <p:cNvPr id="193" name="TextBox 6"/>
          <p:cNvSpPr txBox="1"/>
          <p:nvPr/>
        </p:nvSpPr>
        <p:spPr>
          <a:xfrm>
            <a:off x="209820" y="5869416"/>
            <a:ext cx="8724360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3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BUT WHEN I DO, I DO IT IN PRODUCTION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98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(Lack of) Separation</a:t>
            </a:r>
          </a:p>
        </p:txBody>
      </p:sp>
      <p:pic>
        <p:nvPicPr>
          <p:cNvPr id="19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8661" y="914399"/>
            <a:ext cx="7206676" cy="547707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extBox 3"/>
          <p:cNvSpPr txBox="1"/>
          <p:nvPr/>
        </p:nvSpPr>
        <p:spPr>
          <a:xfrm>
            <a:off x="1572200" y="1240043"/>
            <a:ext cx="6108759" cy="586737"/>
          </a:xfrm>
          <a:prstGeom prst="rect">
            <a:avLst/>
          </a:prstGeom>
          <a:solidFill>
            <a:srgbClr val="FFFFFF">
              <a:alpha val="82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3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Separation and easy access?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205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rcRect l="0" t="0" r="39613" b="0"/>
          <a:stretch>
            <a:fillRect/>
          </a:stretch>
        </p:blipFill>
        <p:spPr>
          <a:xfrm>
            <a:off x="450273" y="904045"/>
            <a:ext cx="4973782" cy="5497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61709" y="904319"/>
            <a:ext cx="3325091" cy="5497885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Comes Back to Bite Us</a:t>
            </a:r>
          </a:p>
        </p:txBody>
      </p:sp>
      <p:pic>
        <p:nvPicPr>
          <p:cNvPr id="208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0273" y="904182"/>
            <a:ext cx="4973783" cy="5497885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extBox 3"/>
          <p:cNvSpPr txBox="1"/>
          <p:nvPr/>
        </p:nvSpPr>
        <p:spPr>
          <a:xfrm>
            <a:off x="2214152" y="906010"/>
            <a:ext cx="4715696" cy="586737"/>
          </a:xfrm>
          <a:prstGeom prst="rect">
            <a:avLst/>
          </a:prstGeom>
          <a:solidFill>
            <a:srgbClr val="E60000">
              <a:alpha val="80784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b="1" sz="3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Thanks, </a:t>
            </a:r>
            <a:r>
              <a:rPr i="1" u="sng"/>
              <a:t>Walking Dead</a:t>
            </a:r>
            <a:r>
              <a:rPr i="1"/>
              <a:t>.</a:t>
            </a:r>
          </a:p>
        </p:txBody>
      </p:sp>
      <p:sp>
        <p:nvSpPr>
          <p:cNvPr id="210" name="TextBox 4"/>
          <p:cNvSpPr txBox="1"/>
          <p:nvPr/>
        </p:nvSpPr>
        <p:spPr>
          <a:xfrm>
            <a:off x="1335968" y="5694178"/>
            <a:ext cx="6472063" cy="713737"/>
          </a:xfrm>
          <a:prstGeom prst="rect">
            <a:avLst/>
          </a:prstGeom>
          <a:solidFill>
            <a:srgbClr val="C00000">
              <a:alpha val="81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4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Now these are horrifying!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21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95245" y="1133920"/>
            <a:ext cx="5536735" cy="49652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8" name="Picture 2"/>
          <p:cNvGrpSpPr/>
          <p:nvPr/>
        </p:nvGrpSpPr>
        <p:grpSpPr>
          <a:xfrm>
            <a:off x="1185279" y="914389"/>
            <a:ext cx="6773441" cy="5479492"/>
            <a:chOff x="0" y="0"/>
            <a:chExt cx="6773440" cy="5479491"/>
          </a:xfrm>
        </p:grpSpPr>
        <p:sp>
          <p:nvSpPr>
            <p:cNvPr id="216" name="Rectangle"/>
            <p:cNvSpPr/>
            <p:nvPr/>
          </p:nvSpPr>
          <p:spPr>
            <a:xfrm>
              <a:off x="-1" y="3"/>
              <a:ext cx="6773439" cy="547948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pic>
          <p:nvPicPr>
            <p:cNvPr id="217" name="image23.png" descr="image23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31" r="0" b="9071"/>
            <a:stretch>
              <a:fillRect/>
            </a:stretch>
          </p:blipFill>
          <p:spPr>
            <a:xfrm>
              <a:off x="0" y="-2"/>
              <a:ext cx="6773440" cy="54794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9" name="Title 1"/>
          <p:cNvSpPr txBox="1"/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/>
          <a:p>
            <a:pPr defTabSz="406908">
              <a:defRPr sz="2800"/>
            </a:pPr>
            <a:r>
              <a:t>Reliability / Availability </a:t>
            </a:r>
            <a:br/>
            <a:r>
              <a:rPr b="0" sz="2400"/>
              <a:t>(Modules without Separation)</a:t>
            </a:r>
          </a:p>
        </p:txBody>
      </p:sp>
      <p:sp>
        <p:nvSpPr>
          <p:cNvPr id="220" name="Title 1"/>
          <p:cNvSpPr txBox="1"/>
          <p:nvPr/>
        </p:nvSpPr>
        <p:spPr>
          <a:xfrm>
            <a:off x="37360" y="217256"/>
            <a:ext cx="9052570" cy="501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 algn="ctr" defTabSz="201168">
              <a:defRPr b="1" sz="1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Reliability / Availability </a:t>
            </a:r>
            <a:br/>
            <a:r>
              <a:rPr b="0" sz="1200"/>
              <a:t>(Modules with       Separation)</a:t>
            </a:r>
          </a:p>
        </p:txBody>
      </p:sp>
      <p:grpSp>
        <p:nvGrpSpPr>
          <p:cNvPr id="223" name="Rounded Rectangular Callout 8"/>
          <p:cNvGrpSpPr/>
          <p:nvPr/>
        </p:nvGrpSpPr>
        <p:grpSpPr>
          <a:xfrm>
            <a:off x="167772" y="1442896"/>
            <a:ext cx="3299688" cy="1524363"/>
            <a:chOff x="0" y="-1"/>
            <a:chExt cx="3299686" cy="1524361"/>
          </a:xfrm>
        </p:grpSpPr>
        <p:sp>
          <p:nvSpPr>
            <p:cNvPr id="221" name="Shape"/>
            <p:cNvSpPr/>
            <p:nvPr/>
          </p:nvSpPr>
          <p:spPr>
            <a:xfrm>
              <a:off x="-1" y="-2"/>
              <a:ext cx="3299688" cy="1524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051"/>
                  </a:moveTo>
                  <a:cubicBezTo>
                    <a:pt x="0" y="1366"/>
                    <a:pt x="631" y="0"/>
                    <a:pt x="1410" y="0"/>
                  </a:cubicBezTo>
                  <a:lnTo>
                    <a:pt x="14845" y="0"/>
                  </a:lnTo>
                  <a:cubicBezTo>
                    <a:pt x="15624" y="0"/>
                    <a:pt x="16255" y="1366"/>
                    <a:pt x="16255" y="3051"/>
                  </a:cubicBezTo>
                  <a:lnTo>
                    <a:pt x="16255" y="10679"/>
                  </a:lnTo>
                  <a:lnTo>
                    <a:pt x="21600" y="21600"/>
                  </a:lnTo>
                  <a:lnTo>
                    <a:pt x="16255" y="15255"/>
                  </a:lnTo>
                  <a:cubicBezTo>
                    <a:pt x="16255" y="16940"/>
                    <a:pt x="15624" y="18306"/>
                    <a:pt x="14845" y="18306"/>
                  </a:cubicBezTo>
                  <a:lnTo>
                    <a:pt x="1410" y="18306"/>
                  </a:lnTo>
                  <a:cubicBezTo>
                    <a:pt x="631" y="18306"/>
                    <a:pt x="0" y="16940"/>
                    <a:pt x="0" y="15255"/>
                  </a:cubicBezTo>
                  <a:lnTo>
                    <a:pt x="0" y="106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100000">
                  <a:srgbClr val="BABABA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22" name="Dependencies between modules"/>
            <p:cNvSpPr txBox="1"/>
            <p:nvPr/>
          </p:nvSpPr>
          <p:spPr>
            <a:xfrm>
              <a:off x="113549" y="47784"/>
              <a:ext cx="2256055" cy="1196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Dependencies between modules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xit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Class="exit" nodeType="afterEffect" presetSubtype="0" presetID="1" grpId="3" fill="hold">
                                  <p:stCondLst>
                                    <p:cond delay="17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Class="entr" nodeType="after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9" grpId="4"/>
      <p:bldP build="whole" bldLvl="1" animBg="1" rev="0" advAuto="0" spid="215" grpId="3"/>
      <p:bldP build="whole" bldLvl="1" animBg="1" rev="0" advAuto="0" spid="223" grpId="5"/>
      <p:bldP build="whole" bldLvl="1" animBg="1" rev="0" advAuto="0" spid="218" grpId="1"/>
      <p:bldP build="whole" bldLvl="1" animBg="1" rev="0" advAuto="0" spid="220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angle 13"/>
          <p:cNvSpPr txBox="1"/>
          <p:nvPr>
            <p:ph type="sldNum" sz="quarter" idx="4294967295"/>
          </p:nvPr>
        </p:nvSpPr>
        <p:spPr>
          <a:xfrm>
            <a:off x="324352" y="6484937"/>
            <a:ext cx="189489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28" name="Title 1"/>
          <p:cNvSpPr txBox="1"/>
          <p:nvPr>
            <p:ph type="title"/>
          </p:nvPr>
        </p:nvSpPr>
        <p:spPr>
          <a:xfrm>
            <a:off x="-8355" y="217254"/>
            <a:ext cx="9144001" cy="492997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Agility / Deployment</a:t>
            </a:r>
          </a:p>
        </p:txBody>
      </p:sp>
      <p:graphicFrame>
        <p:nvGraphicFramePr>
          <p:cNvPr id="229" name="Chart 3"/>
          <p:cNvGraphicFramePr/>
          <p:nvPr/>
        </p:nvGraphicFramePr>
        <p:xfrm>
          <a:off x="284416" y="921473"/>
          <a:ext cx="8527388" cy="525135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30" name="TextBox 1"/>
          <p:cNvSpPr txBox="1"/>
          <p:nvPr/>
        </p:nvSpPr>
        <p:spPr>
          <a:xfrm>
            <a:off x="645794" y="1814527"/>
            <a:ext cx="1385942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Impossible</a:t>
            </a:r>
          </a:p>
        </p:txBody>
      </p:sp>
      <p:sp>
        <p:nvSpPr>
          <p:cNvPr id="231" name="TextBox 4"/>
          <p:cNvSpPr txBox="1"/>
          <p:nvPr/>
        </p:nvSpPr>
        <p:spPr>
          <a:xfrm>
            <a:off x="518794" y="3001154"/>
            <a:ext cx="2244191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E46C0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Extremely Difficult</a:t>
            </a:r>
          </a:p>
        </p:txBody>
      </p:sp>
      <p:sp>
        <p:nvSpPr>
          <p:cNvPr id="232" name="Straight Connector 5"/>
          <p:cNvSpPr/>
          <p:nvPr/>
        </p:nvSpPr>
        <p:spPr>
          <a:xfrm>
            <a:off x="476248" y="2203450"/>
            <a:ext cx="8273142" cy="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3" name="Straight Connector 10"/>
          <p:cNvSpPr/>
          <p:nvPr/>
        </p:nvSpPr>
        <p:spPr>
          <a:xfrm>
            <a:off x="419097" y="2995032"/>
            <a:ext cx="8305806" cy="1"/>
          </a:xfrm>
          <a:prstGeom prst="line">
            <a:avLst/>
          </a:prstGeom>
          <a:ln w="38100">
            <a:solidFill>
              <a:srgbClr val="E46C0A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38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Microservices – Deployment</a:t>
            </a:r>
          </a:p>
        </p:txBody>
      </p:sp>
      <p:graphicFrame>
        <p:nvGraphicFramePr>
          <p:cNvPr id="239" name="Chart 3"/>
          <p:cNvGraphicFramePr/>
          <p:nvPr/>
        </p:nvGraphicFramePr>
        <p:xfrm>
          <a:off x="293546" y="1035767"/>
          <a:ext cx="8518252" cy="472060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40" name="Rectangle 1"/>
          <p:cNvSpPr/>
          <p:nvPr/>
        </p:nvSpPr>
        <p:spPr>
          <a:xfrm>
            <a:off x="649702" y="1933074"/>
            <a:ext cx="2245900" cy="2446427"/>
          </a:xfrm>
          <a:prstGeom prst="rect">
            <a:avLst/>
          </a:prstGeom>
          <a:solidFill>
            <a:srgbClr val="000000">
              <a:alpha val="80000"/>
            </a:srgbClr>
          </a:solidFill>
          <a:ln w="6350">
            <a:solidFill>
              <a:srgbClr val="80808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41" name="Rectangle 4"/>
          <p:cNvSpPr/>
          <p:nvPr/>
        </p:nvSpPr>
        <p:spPr>
          <a:xfrm>
            <a:off x="2895597" y="1933074"/>
            <a:ext cx="5863398" cy="2446427"/>
          </a:xfrm>
          <a:prstGeom prst="rect">
            <a:avLst/>
          </a:prstGeom>
          <a:solidFill>
            <a:srgbClr val="000000">
              <a:alpha val="0"/>
            </a:srgbClr>
          </a:solidFill>
          <a:ln w="25400">
            <a:solidFill>
              <a:srgbClr val="00B0F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46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What’s Wrong With a Monolith?</a:t>
            </a:r>
          </a:p>
        </p:txBody>
      </p:sp>
      <p:pic>
        <p:nvPicPr>
          <p:cNvPr id="24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2502" t="0" r="2039" b="2546"/>
          <a:stretch>
            <a:fillRect/>
          </a:stretch>
        </p:blipFill>
        <p:spPr>
          <a:xfrm>
            <a:off x="-26129" y="914400"/>
            <a:ext cx="9170131" cy="5473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25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392380"/>
            <a:ext cx="9151902" cy="4558147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Monolith or Service?</a:t>
            </a:r>
          </a:p>
        </p:txBody>
      </p:sp>
      <p:sp>
        <p:nvSpPr>
          <p:cNvPr id="254" name="TextBox 1"/>
          <p:cNvSpPr txBox="1"/>
          <p:nvPr/>
        </p:nvSpPr>
        <p:spPr>
          <a:xfrm>
            <a:off x="4330336" y="1515292"/>
            <a:ext cx="182886" cy="713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4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59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Monolith or Service?</a:t>
            </a:r>
          </a:p>
        </p:txBody>
      </p:sp>
      <p:pic>
        <p:nvPicPr>
          <p:cNvPr id="26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097417"/>
            <a:ext cx="9144000" cy="51480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Rounded Rectangular Callout 1"/>
          <p:cNvGrpSpPr/>
          <p:nvPr/>
        </p:nvGrpSpPr>
        <p:grpSpPr>
          <a:xfrm>
            <a:off x="1855782" y="2914208"/>
            <a:ext cx="4173551" cy="1514489"/>
            <a:chOff x="-1" y="0"/>
            <a:chExt cx="4173549" cy="1514487"/>
          </a:xfrm>
        </p:grpSpPr>
        <p:sp>
          <p:nvSpPr>
            <p:cNvPr id="261" name="Shape"/>
            <p:cNvSpPr/>
            <p:nvPr/>
          </p:nvSpPr>
          <p:spPr>
            <a:xfrm>
              <a:off x="-2" y="-1"/>
              <a:ext cx="4173551" cy="1514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600" y="3600"/>
                  </a:moveTo>
                  <a:cubicBezTo>
                    <a:pt x="7600" y="1612"/>
                    <a:pt x="8185" y="0"/>
                    <a:pt x="8906" y="0"/>
                  </a:cubicBezTo>
                  <a:lnTo>
                    <a:pt x="20294" y="0"/>
                  </a:lnTo>
                  <a:cubicBezTo>
                    <a:pt x="21015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15" y="21600"/>
                    <a:pt x="20294" y="21600"/>
                  </a:cubicBezTo>
                  <a:lnTo>
                    <a:pt x="8906" y="21600"/>
                  </a:lnTo>
                  <a:cubicBezTo>
                    <a:pt x="8185" y="21600"/>
                    <a:pt x="7600" y="19988"/>
                    <a:pt x="7600" y="18000"/>
                  </a:cubicBezTo>
                  <a:lnTo>
                    <a:pt x="0" y="21311"/>
                  </a:lnTo>
                  <a:lnTo>
                    <a:pt x="7600" y="12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5312F"/>
                </a:gs>
                <a:gs pos="48000">
                  <a:srgbClr val="C25552"/>
                </a:gs>
                <a:gs pos="100000">
                  <a:srgbClr val="D99694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62" name="We are here"/>
            <p:cNvSpPr txBox="1"/>
            <p:nvPr/>
          </p:nvSpPr>
          <p:spPr>
            <a:xfrm>
              <a:off x="1588087" y="216218"/>
              <a:ext cx="2465808" cy="1082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32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We are here</a:t>
              </a:r>
            </a:p>
          </p:txBody>
        </p:sp>
      </p:grpSp>
      <p:grpSp>
        <p:nvGrpSpPr>
          <p:cNvPr id="266" name="Rounded Rectangular Callout 4"/>
          <p:cNvGrpSpPr/>
          <p:nvPr/>
        </p:nvGrpSpPr>
        <p:grpSpPr>
          <a:xfrm>
            <a:off x="1855782" y="2914208"/>
            <a:ext cx="4173551" cy="1514489"/>
            <a:chOff x="-1" y="0"/>
            <a:chExt cx="4173549" cy="1514487"/>
          </a:xfrm>
        </p:grpSpPr>
        <p:sp>
          <p:nvSpPr>
            <p:cNvPr id="264" name="Shape"/>
            <p:cNvSpPr/>
            <p:nvPr/>
          </p:nvSpPr>
          <p:spPr>
            <a:xfrm>
              <a:off x="-2" y="-1"/>
              <a:ext cx="4173551" cy="1514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600" y="3600"/>
                  </a:moveTo>
                  <a:cubicBezTo>
                    <a:pt x="7600" y="1612"/>
                    <a:pt x="8185" y="0"/>
                    <a:pt x="8906" y="0"/>
                  </a:cubicBezTo>
                  <a:lnTo>
                    <a:pt x="20294" y="0"/>
                  </a:lnTo>
                  <a:cubicBezTo>
                    <a:pt x="21015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15" y="21600"/>
                    <a:pt x="20294" y="21600"/>
                  </a:cubicBezTo>
                  <a:lnTo>
                    <a:pt x="8906" y="21600"/>
                  </a:lnTo>
                  <a:cubicBezTo>
                    <a:pt x="8185" y="21600"/>
                    <a:pt x="7600" y="19988"/>
                    <a:pt x="7600" y="18000"/>
                  </a:cubicBezTo>
                  <a:lnTo>
                    <a:pt x="7600" y="9000"/>
                  </a:lnTo>
                  <a:lnTo>
                    <a:pt x="0" y="1206"/>
                  </a:lnTo>
                  <a:lnTo>
                    <a:pt x="7600" y="3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0CA4A"/>
                </a:gs>
                <a:gs pos="100000">
                  <a:srgbClr val="DAFFA3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3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65" name="Too chaotic to get here"/>
            <p:cNvSpPr txBox="1"/>
            <p:nvPr/>
          </p:nvSpPr>
          <p:spPr>
            <a:xfrm>
              <a:off x="1588087" y="216218"/>
              <a:ext cx="2465808" cy="1082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3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Too chaotic to get here</a:t>
              </a:r>
            </a:p>
          </p:txBody>
        </p:sp>
      </p:grpSp>
      <p:grpSp>
        <p:nvGrpSpPr>
          <p:cNvPr id="269" name="Rounded Rectangular Callout 5"/>
          <p:cNvGrpSpPr/>
          <p:nvPr/>
        </p:nvGrpSpPr>
        <p:grpSpPr>
          <a:xfrm>
            <a:off x="3324220" y="2882776"/>
            <a:ext cx="3941777" cy="1577337"/>
            <a:chOff x="-1" y="0"/>
            <a:chExt cx="3941775" cy="1577335"/>
          </a:xfrm>
        </p:grpSpPr>
        <p:sp>
          <p:nvSpPr>
            <p:cNvPr id="267" name="Shape"/>
            <p:cNvSpPr/>
            <p:nvPr/>
          </p:nvSpPr>
          <p:spPr>
            <a:xfrm>
              <a:off x="-2" y="31432"/>
              <a:ext cx="3941777" cy="1514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619" y="0"/>
                    <a:pt x="1383" y="0"/>
                  </a:cubicBezTo>
                  <a:lnTo>
                    <a:pt x="13440" y="0"/>
                  </a:lnTo>
                  <a:cubicBezTo>
                    <a:pt x="14204" y="0"/>
                    <a:pt x="14823" y="1612"/>
                    <a:pt x="14823" y="3600"/>
                  </a:cubicBezTo>
                  <a:lnTo>
                    <a:pt x="14823" y="12600"/>
                  </a:lnTo>
                  <a:lnTo>
                    <a:pt x="21600" y="21176"/>
                  </a:lnTo>
                  <a:lnTo>
                    <a:pt x="14823" y="18000"/>
                  </a:lnTo>
                  <a:cubicBezTo>
                    <a:pt x="14823" y="19988"/>
                    <a:pt x="14204" y="21600"/>
                    <a:pt x="13440" y="21600"/>
                  </a:cubicBezTo>
                  <a:lnTo>
                    <a:pt x="1383" y="21600"/>
                  </a:lnTo>
                  <a:cubicBezTo>
                    <a:pt x="619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43000">
                  <a:srgbClr val="FF4747"/>
                </a:gs>
                <a:gs pos="100000">
                  <a:srgbClr val="050000"/>
                </a:gs>
              </a:gsLst>
              <a:lin ang="16200000" scaled="0"/>
            </a:gradFill>
            <a:ln w="38100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68" name="Worst possible scenario"/>
            <p:cNvSpPr txBox="1"/>
            <p:nvPr/>
          </p:nvSpPr>
          <p:spPr>
            <a:xfrm>
              <a:off x="138697" y="-1"/>
              <a:ext cx="2427708" cy="1577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3200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Worst</a:t>
              </a:r>
              <a:r>
                <a:rPr>
                  <a:solidFill>
                    <a:srgbClr val="FFFFFF"/>
                  </a:solidFill>
                </a:rPr>
                <a:t> possible scenario</a:t>
              </a:r>
            </a:p>
          </p:txBody>
        </p:sp>
      </p:grpSp>
      <p:grpSp>
        <p:nvGrpSpPr>
          <p:cNvPr id="272" name="Rounded Rectangular Callout 6"/>
          <p:cNvGrpSpPr/>
          <p:nvPr/>
        </p:nvGrpSpPr>
        <p:grpSpPr>
          <a:xfrm>
            <a:off x="3324217" y="2914208"/>
            <a:ext cx="3922736" cy="1514489"/>
            <a:chOff x="0" y="0"/>
            <a:chExt cx="3922735" cy="1514487"/>
          </a:xfrm>
        </p:grpSpPr>
        <p:sp>
          <p:nvSpPr>
            <p:cNvPr id="270" name="Shape"/>
            <p:cNvSpPr/>
            <p:nvPr/>
          </p:nvSpPr>
          <p:spPr>
            <a:xfrm>
              <a:off x="-1" y="-1"/>
              <a:ext cx="3922736" cy="1514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622" y="0"/>
                    <a:pt x="1390" y="0"/>
                  </a:cubicBezTo>
                  <a:lnTo>
                    <a:pt x="13505" y="0"/>
                  </a:lnTo>
                  <a:cubicBezTo>
                    <a:pt x="14273" y="0"/>
                    <a:pt x="14895" y="1612"/>
                    <a:pt x="14895" y="3600"/>
                  </a:cubicBezTo>
                  <a:lnTo>
                    <a:pt x="21600" y="1070"/>
                  </a:lnTo>
                  <a:lnTo>
                    <a:pt x="14895" y="9000"/>
                  </a:lnTo>
                  <a:lnTo>
                    <a:pt x="14895" y="18000"/>
                  </a:lnTo>
                  <a:cubicBezTo>
                    <a:pt x="14895" y="19988"/>
                    <a:pt x="14273" y="21600"/>
                    <a:pt x="13505" y="21600"/>
                  </a:cubicBezTo>
                  <a:lnTo>
                    <a:pt x="1390" y="21600"/>
                  </a:lnTo>
                  <a:cubicBezTo>
                    <a:pt x="622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EFA38"/>
                </a:gs>
                <a:gs pos="100000">
                  <a:srgbClr val="00B050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3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71" name="Best overall scenario"/>
            <p:cNvSpPr txBox="1"/>
            <p:nvPr/>
          </p:nvSpPr>
          <p:spPr>
            <a:xfrm>
              <a:off x="119652" y="216218"/>
              <a:ext cx="2465808" cy="1082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3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Best overall scenario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xit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" dur="500" fill="hold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xit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" dur="500" fill="hold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xit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9" dur="500" fill="hold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3" grpId="1"/>
      <p:bldP build="whole" bldLvl="1" animBg="1" rev="0" advAuto="0" spid="263" grpId="2"/>
      <p:bldP build="whole" bldLvl="1" animBg="1" rev="0" advAuto="0" spid="272" grpId="7"/>
      <p:bldP build="whole" bldLvl="1" animBg="1" rev="0" advAuto="0" spid="266" grpId="3"/>
      <p:bldP build="whole" bldLvl="1" animBg="1" rev="0" advAuto="0" spid="269" grpId="5"/>
      <p:bldP build="whole" bldLvl="1" animBg="1" rev="0" advAuto="0" spid="269" grpId="6"/>
      <p:bldP build="whole" bldLvl="1" animBg="1" rev="0" advAuto="0" spid="266" grpId="4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77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What Are Microservices?</a:t>
            </a:r>
          </a:p>
        </p:txBody>
      </p:sp>
      <p:pic>
        <p:nvPicPr>
          <p:cNvPr id="27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628" y="914400"/>
            <a:ext cx="8957714" cy="5500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0" dist="50800" dir="5220000">
              <a:srgbClr val="000000"/>
            </a:outerShdw>
          </a:effectLst>
        </p:spPr>
      </p:pic>
      <p:grpSp>
        <p:nvGrpSpPr>
          <p:cNvPr id="281" name="Rectangle 12"/>
          <p:cNvGrpSpPr/>
          <p:nvPr/>
        </p:nvGrpSpPr>
        <p:grpSpPr>
          <a:xfrm>
            <a:off x="82858" y="2796984"/>
            <a:ext cx="5292235" cy="1120683"/>
            <a:chOff x="0" y="-1"/>
            <a:chExt cx="5292233" cy="1120681"/>
          </a:xfrm>
        </p:grpSpPr>
        <p:sp>
          <p:nvSpPr>
            <p:cNvPr id="279" name="Rectangle"/>
            <p:cNvSpPr/>
            <p:nvPr/>
          </p:nvSpPr>
          <p:spPr>
            <a:xfrm>
              <a:off x="0" y="-1"/>
              <a:ext cx="5292235" cy="1120682"/>
            </a:xfrm>
            <a:prstGeom prst="rect">
              <a:avLst/>
            </a:prstGeom>
            <a:solidFill>
              <a:srgbClr val="15236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400"/>
                </a:spcBef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280" name="Services or microservices?…"/>
            <p:cNvSpPr txBox="1"/>
            <p:nvPr/>
          </p:nvSpPr>
          <p:spPr>
            <a:xfrm>
              <a:off x="45717" y="-2"/>
              <a:ext cx="5200798" cy="1031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285750" indent="-285750">
                <a:spcBef>
                  <a:spcPts val="600"/>
                </a:spcBef>
                <a:buClr>
                  <a:srgbClr val="FFFFFF"/>
                </a:buClr>
                <a:buSzPct val="100000"/>
                <a:buFont typeface="Arial"/>
                <a:buChar char="•"/>
                <a:defRPr b="1" sz="28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Services or microservices?</a:t>
              </a:r>
              <a:endParaRPr sz="2400"/>
            </a:p>
            <a:p>
              <a:pPr marL="285750" indent="-285750">
                <a:spcBef>
                  <a:spcPts val="600"/>
                </a:spcBef>
                <a:buClr>
                  <a:srgbClr val="FFFFFF"/>
                </a:buClr>
                <a:buSzPct val="100000"/>
                <a:buFont typeface="Arial"/>
                <a:buChar char="•"/>
                <a:defRPr b="1" sz="28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How many (micro)services?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84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Services or Microservices?</a:t>
            </a:r>
          </a:p>
        </p:txBody>
      </p:sp>
      <p:pic>
        <p:nvPicPr>
          <p:cNvPr id="28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252" y="914400"/>
            <a:ext cx="8811494" cy="5494729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TextBox 3"/>
          <p:cNvSpPr txBox="1"/>
          <p:nvPr/>
        </p:nvSpPr>
        <p:spPr>
          <a:xfrm>
            <a:off x="6386943" y="4084127"/>
            <a:ext cx="2563095" cy="955037"/>
          </a:xfrm>
          <a:prstGeom prst="rect">
            <a:avLst/>
          </a:prstGeom>
          <a:solidFill>
            <a:srgbClr val="00206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AND YOU GET A SERVICE….</a:t>
            </a:r>
          </a:p>
        </p:txBody>
      </p:sp>
      <p:sp>
        <p:nvSpPr>
          <p:cNvPr id="287" name="TextBox 4"/>
          <p:cNvSpPr txBox="1"/>
          <p:nvPr/>
        </p:nvSpPr>
        <p:spPr>
          <a:xfrm>
            <a:off x="166253" y="5570508"/>
            <a:ext cx="8811491" cy="840737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4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EVERYBODY GETS A SERVICE!!</a:t>
            </a:r>
          </a:p>
        </p:txBody>
      </p:sp>
      <p:sp>
        <p:nvSpPr>
          <p:cNvPr id="288" name="TextBox 5"/>
          <p:cNvSpPr txBox="1"/>
          <p:nvPr/>
        </p:nvSpPr>
        <p:spPr>
          <a:xfrm>
            <a:off x="235526" y="2146017"/>
            <a:ext cx="2563093" cy="955037"/>
          </a:xfrm>
          <a:prstGeom prst="rect">
            <a:avLst/>
          </a:prstGeom>
          <a:solidFill>
            <a:srgbClr val="00206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AND YOU GET A SERVICE….</a:t>
            </a:r>
          </a:p>
        </p:txBody>
      </p:sp>
      <p:sp>
        <p:nvSpPr>
          <p:cNvPr id="289" name="TextBox 6"/>
          <p:cNvSpPr txBox="1"/>
          <p:nvPr/>
        </p:nvSpPr>
        <p:spPr>
          <a:xfrm>
            <a:off x="1126475" y="939228"/>
            <a:ext cx="6273136" cy="777237"/>
          </a:xfrm>
          <a:prstGeom prst="rect">
            <a:avLst/>
          </a:prstGeom>
          <a:solidFill>
            <a:srgbClr val="00206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44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YOU GET A SERVICE….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2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00"/>
                            </p:stCondLst>
                            <p:childTnLst>
                              <p:par>
                                <p:cTn id="10" presetClass="entr" nodeType="afterEffect" presetSubtype="4" presetID="2" grpId="2" fill="hold">
                                  <p:stCondLst>
                                    <p:cond delay="2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5" presetClass="entr" nodeType="afterEffect" presetSubtype="4" presetID="2" grpId="3" fill="hold">
                                  <p:stCondLst>
                                    <p:cond delay="2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6" grpId="2"/>
      <p:bldP build="whole" bldLvl="1" animBg="1" rev="0" advAuto="0" spid="287" grpId="3"/>
      <p:bldP build="whole" bldLvl="1" animBg="1" rev="0" advAuto="0" spid="28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4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Are (Micro)services Perfect?</a:t>
            </a:r>
          </a:p>
        </p:txBody>
      </p:sp>
      <p:sp>
        <p:nvSpPr>
          <p:cNvPr id="295" name="Content Placeholder 2"/>
          <p:cNvSpPr txBox="1"/>
          <p:nvPr>
            <p:ph type="body" idx="1"/>
          </p:nvPr>
        </p:nvSpPr>
        <p:spPr>
          <a:xfrm>
            <a:off x="1045028" y="1541417"/>
            <a:ext cx="7641771" cy="4392658"/>
          </a:xfrm>
          <a:prstGeom prst="rect">
            <a:avLst/>
          </a:prstGeom>
        </p:spPr>
        <p:txBody>
          <a:bodyPr/>
          <a:lstStyle/>
          <a:p>
            <a:pPr marL="285750" indent="-285750"/>
            <a:r>
              <a:t>Testing/debugging complexity</a:t>
            </a:r>
          </a:p>
          <a:p>
            <a:pPr marL="285750" indent="-285750"/>
            <a:r>
              <a:t>Initial development effort</a:t>
            </a:r>
          </a:p>
          <a:p>
            <a:pPr marL="285750" indent="-285750"/>
            <a:r>
              <a:t>Communication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00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Microservices – Testing Complexity Increases</a:t>
            </a:r>
          </a:p>
        </p:txBody>
      </p:sp>
      <p:pic>
        <p:nvPicPr>
          <p:cNvPr id="30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6349" y="914399"/>
            <a:ext cx="6591301" cy="5492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06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Microservices – Initial Development Effort</a:t>
            </a:r>
          </a:p>
        </p:txBody>
      </p:sp>
      <p:graphicFrame>
        <p:nvGraphicFramePr>
          <p:cNvPr id="307" name="Chart 3"/>
          <p:cNvGraphicFramePr/>
          <p:nvPr/>
        </p:nvGraphicFramePr>
        <p:xfrm>
          <a:off x="293546" y="1035767"/>
          <a:ext cx="8750594" cy="472060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08" name="Rectangle 5"/>
          <p:cNvSpPr/>
          <p:nvPr/>
        </p:nvSpPr>
        <p:spPr>
          <a:xfrm>
            <a:off x="3088100" y="1933074"/>
            <a:ext cx="5670894" cy="2446427"/>
          </a:xfrm>
          <a:prstGeom prst="rect">
            <a:avLst/>
          </a:prstGeom>
          <a:solidFill>
            <a:srgbClr val="000000">
              <a:alpha val="80000"/>
            </a:srgbClr>
          </a:solidFill>
          <a:ln w="6350">
            <a:solidFill>
              <a:srgbClr val="80808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09" name="Rectangle 4"/>
          <p:cNvSpPr/>
          <p:nvPr/>
        </p:nvSpPr>
        <p:spPr>
          <a:xfrm>
            <a:off x="649705" y="1933074"/>
            <a:ext cx="2438401" cy="2446427"/>
          </a:xfrm>
          <a:prstGeom prst="rect">
            <a:avLst/>
          </a:prstGeom>
          <a:solidFill>
            <a:srgbClr val="000000">
              <a:alpha val="0"/>
            </a:srgbClr>
          </a:solidFill>
          <a:ln w="25400">
            <a:solidFill>
              <a:srgbClr val="00B0F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31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rcRect l="19810" t="32477" r="19547" b="23758"/>
          <a:stretch>
            <a:fillRect/>
          </a:stretch>
        </p:blipFill>
        <p:spPr>
          <a:xfrm>
            <a:off x="-1" y="1017760"/>
            <a:ext cx="9144003" cy="5270847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Rectangle 141"/>
          <p:cNvSpPr/>
          <p:nvPr/>
        </p:nvSpPr>
        <p:spPr>
          <a:xfrm>
            <a:off x="11497" y="1017759"/>
            <a:ext cx="9144001" cy="527084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16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Microservices – Communication</a:t>
            </a:r>
          </a:p>
        </p:txBody>
      </p:sp>
      <p:sp>
        <p:nvSpPr>
          <p:cNvPr id="317" name="Oval 38"/>
          <p:cNvSpPr/>
          <p:nvPr/>
        </p:nvSpPr>
        <p:spPr>
          <a:xfrm>
            <a:off x="5947316" y="3464123"/>
            <a:ext cx="652975" cy="510753"/>
          </a:xfrm>
          <a:prstGeom prst="ellipse">
            <a:avLst/>
          </a:prstGeom>
          <a:solidFill>
            <a:srgbClr val="604A7B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grpSp>
        <p:nvGrpSpPr>
          <p:cNvPr id="320" name="Left-Right Arrow 6"/>
          <p:cNvGrpSpPr/>
          <p:nvPr/>
        </p:nvGrpSpPr>
        <p:grpSpPr>
          <a:xfrm>
            <a:off x="55651" y="3126109"/>
            <a:ext cx="8984989" cy="1289956"/>
            <a:chOff x="0" y="-1"/>
            <a:chExt cx="8984988" cy="1289955"/>
          </a:xfrm>
        </p:grpSpPr>
        <p:sp>
          <p:nvSpPr>
            <p:cNvPr id="318" name="Double Arrow"/>
            <p:cNvSpPr/>
            <p:nvPr/>
          </p:nvSpPr>
          <p:spPr>
            <a:xfrm>
              <a:off x="-1" y="-2"/>
              <a:ext cx="8984989" cy="1289957"/>
            </a:xfrm>
            <a:prstGeom prst="leftRightArrow">
              <a:avLst>
                <a:gd name="adj1" fmla="val 50000"/>
                <a:gd name="adj2" fmla="val 50000"/>
              </a:avLst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319" name="Message Bus"/>
            <p:cNvSpPr txBox="1"/>
            <p:nvPr/>
          </p:nvSpPr>
          <p:spPr>
            <a:xfrm>
              <a:off x="372969" y="383352"/>
              <a:ext cx="8239047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Message Bus</a:t>
              </a:r>
            </a:p>
          </p:txBody>
        </p:sp>
      </p:grpSp>
      <p:sp>
        <p:nvSpPr>
          <p:cNvPr id="321" name="Straight Arrow Connector 8"/>
          <p:cNvSpPr/>
          <p:nvPr/>
        </p:nvSpPr>
        <p:spPr>
          <a:xfrm flipV="1">
            <a:off x="1225537" y="4048707"/>
            <a:ext cx="1391" cy="665937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2" name="Straight Arrow Connector 47"/>
          <p:cNvSpPr/>
          <p:nvPr/>
        </p:nvSpPr>
        <p:spPr>
          <a:xfrm flipV="1">
            <a:off x="8335877" y="4006798"/>
            <a:ext cx="6" cy="684833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3" name="Straight Arrow Connector 48"/>
          <p:cNvSpPr/>
          <p:nvPr/>
        </p:nvSpPr>
        <p:spPr>
          <a:xfrm flipH="1" flipV="1">
            <a:off x="1966491" y="4028917"/>
            <a:ext cx="12186" cy="1668568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4" name="Straight Arrow Connector 49"/>
          <p:cNvSpPr/>
          <p:nvPr/>
        </p:nvSpPr>
        <p:spPr>
          <a:xfrm flipH="1" flipV="1">
            <a:off x="5393884" y="4028918"/>
            <a:ext cx="13733" cy="1774016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5" name="Straight Arrow Connector 50"/>
          <p:cNvSpPr/>
          <p:nvPr/>
        </p:nvSpPr>
        <p:spPr>
          <a:xfrm flipH="1" flipV="1">
            <a:off x="2861553" y="4028918"/>
            <a:ext cx="19050" cy="841607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6" name="Straight Arrow Connector 51"/>
          <p:cNvSpPr/>
          <p:nvPr/>
        </p:nvSpPr>
        <p:spPr>
          <a:xfrm flipH="1" flipV="1">
            <a:off x="6165994" y="4028918"/>
            <a:ext cx="12186" cy="544577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7" name="Straight Arrow Connector 52"/>
          <p:cNvSpPr/>
          <p:nvPr/>
        </p:nvSpPr>
        <p:spPr>
          <a:xfrm flipV="1">
            <a:off x="7629127" y="4035166"/>
            <a:ext cx="6" cy="1652693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8" name="Straight Arrow Connector 53"/>
          <p:cNvSpPr/>
          <p:nvPr/>
        </p:nvSpPr>
        <p:spPr>
          <a:xfrm flipH="1">
            <a:off x="6387207" y="2568774"/>
            <a:ext cx="8790" cy="972590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9" name="Straight Arrow Connector 56"/>
          <p:cNvSpPr/>
          <p:nvPr/>
        </p:nvSpPr>
        <p:spPr>
          <a:xfrm flipH="1">
            <a:off x="4169881" y="1526293"/>
            <a:ext cx="13079" cy="2015878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0" name="Straight Arrow Connector 57"/>
          <p:cNvSpPr/>
          <p:nvPr/>
        </p:nvSpPr>
        <p:spPr>
          <a:xfrm>
            <a:off x="1284246" y="3079518"/>
            <a:ext cx="6" cy="461823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1" name="Straight Arrow Connector 58"/>
          <p:cNvSpPr/>
          <p:nvPr/>
        </p:nvSpPr>
        <p:spPr>
          <a:xfrm>
            <a:off x="6970151" y="2200748"/>
            <a:ext cx="6" cy="1364423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2" name="Straight Arrow Connector 59"/>
          <p:cNvSpPr/>
          <p:nvPr/>
        </p:nvSpPr>
        <p:spPr>
          <a:xfrm>
            <a:off x="2791723" y="1773345"/>
            <a:ext cx="502" cy="1744599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3" name="Straight Arrow Connector 60"/>
          <p:cNvSpPr/>
          <p:nvPr/>
        </p:nvSpPr>
        <p:spPr>
          <a:xfrm flipH="1">
            <a:off x="3396832" y="2690366"/>
            <a:ext cx="119" cy="844183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4" name="Straight Arrow Connector 61"/>
          <p:cNvSpPr/>
          <p:nvPr/>
        </p:nvSpPr>
        <p:spPr>
          <a:xfrm flipH="1">
            <a:off x="2028413" y="2399320"/>
            <a:ext cx="11690" cy="1139434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5" name="Straight Arrow Connector 62"/>
          <p:cNvSpPr/>
          <p:nvPr/>
        </p:nvSpPr>
        <p:spPr>
          <a:xfrm flipH="1">
            <a:off x="5537789" y="2184573"/>
            <a:ext cx="11751" cy="1347815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  <a:effectLst>
            <a:outerShdw sx="100000" sy="100000" kx="0" ky="0" algn="b" rotWithShape="0" blurRad="50800" dist="12700" dir="5400000">
              <a:srgbClr val="92D050">
                <a:alpha val="43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6" name="Straight Arrow Connector 63"/>
          <p:cNvSpPr/>
          <p:nvPr/>
        </p:nvSpPr>
        <p:spPr>
          <a:xfrm flipH="1">
            <a:off x="7796096" y="1593032"/>
            <a:ext cx="2827" cy="1967062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7" name="Straight Arrow Connector 107"/>
          <p:cNvSpPr/>
          <p:nvPr/>
        </p:nvSpPr>
        <p:spPr>
          <a:xfrm flipH="1">
            <a:off x="1516954" y="4048707"/>
            <a:ext cx="6" cy="1648776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8" name="Straight Arrow Connector 113"/>
          <p:cNvSpPr/>
          <p:nvPr/>
        </p:nvSpPr>
        <p:spPr>
          <a:xfrm flipH="1">
            <a:off x="2418881" y="4028918"/>
            <a:ext cx="8235" cy="841607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9" name="Straight Arrow Connector 114"/>
          <p:cNvSpPr/>
          <p:nvPr/>
        </p:nvSpPr>
        <p:spPr>
          <a:xfrm>
            <a:off x="6464105" y="4076072"/>
            <a:ext cx="9193" cy="1303346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0" name="Straight Arrow Connector 115"/>
          <p:cNvSpPr/>
          <p:nvPr/>
        </p:nvSpPr>
        <p:spPr>
          <a:xfrm>
            <a:off x="4259495" y="4053556"/>
            <a:ext cx="6014" cy="978825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1" name="Straight Arrow Connector 116"/>
          <p:cNvSpPr/>
          <p:nvPr/>
        </p:nvSpPr>
        <p:spPr>
          <a:xfrm flipH="1">
            <a:off x="3212800" y="4076072"/>
            <a:ext cx="12532" cy="1034412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2" name="Straight Arrow Connector 117"/>
          <p:cNvSpPr/>
          <p:nvPr/>
        </p:nvSpPr>
        <p:spPr>
          <a:xfrm>
            <a:off x="4945898" y="4038274"/>
            <a:ext cx="6" cy="1764660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3" name="Straight Arrow Connector 129"/>
          <p:cNvSpPr/>
          <p:nvPr/>
        </p:nvSpPr>
        <p:spPr>
          <a:xfrm flipH="1">
            <a:off x="763821" y="4038274"/>
            <a:ext cx="6" cy="676369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4" name="Straight Arrow Connector 133"/>
          <p:cNvSpPr/>
          <p:nvPr/>
        </p:nvSpPr>
        <p:spPr>
          <a:xfrm>
            <a:off x="7874161" y="4034163"/>
            <a:ext cx="6" cy="657468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5" name="Straight Arrow Connector 134"/>
          <p:cNvSpPr/>
          <p:nvPr/>
        </p:nvSpPr>
        <p:spPr>
          <a:xfrm>
            <a:off x="7167411" y="4055731"/>
            <a:ext cx="6" cy="1632127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6" name="Straight Arrow Connector 139"/>
          <p:cNvSpPr/>
          <p:nvPr/>
        </p:nvSpPr>
        <p:spPr>
          <a:xfrm flipH="1" flipV="1">
            <a:off x="3666795" y="4023901"/>
            <a:ext cx="7730" cy="1086589"/>
          </a:xfrm>
          <a:prstGeom prst="line">
            <a:avLst/>
          </a:prstGeom>
          <a:ln w="57150">
            <a:solidFill>
              <a:srgbClr val="FFFF0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7" name="Straight Arrow Connector 143"/>
          <p:cNvSpPr/>
          <p:nvPr/>
        </p:nvSpPr>
        <p:spPr>
          <a:xfrm flipV="1">
            <a:off x="3719669" y="1526293"/>
            <a:ext cx="1575" cy="2015878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8" name="Straight Arrow Connector 148"/>
          <p:cNvSpPr/>
          <p:nvPr/>
        </p:nvSpPr>
        <p:spPr>
          <a:xfrm flipV="1">
            <a:off x="8183657" y="2986751"/>
            <a:ext cx="6" cy="530166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9" name="Straight Arrow Connector 152"/>
          <p:cNvSpPr/>
          <p:nvPr/>
        </p:nvSpPr>
        <p:spPr>
          <a:xfrm flipH="1" flipV="1">
            <a:off x="7337200" y="1593030"/>
            <a:ext cx="13893" cy="1933846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0" name="Straight Arrow Connector 158"/>
          <p:cNvSpPr/>
          <p:nvPr/>
        </p:nvSpPr>
        <p:spPr>
          <a:xfrm flipV="1">
            <a:off x="5075380" y="2184572"/>
            <a:ext cx="12443" cy="1328711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1" name="Straight Arrow Connector 161"/>
          <p:cNvSpPr/>
          <p:nvPr/>
        </p:nvSpPr>
        <p:spPr>
          <a:xfrm flipV="1">
            <a:off x="4425148" y="3035927"/>
            <a:ext cx="6" cy="496461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2" name="Straight Arrow Connector 166"/>
          <p:cNvSpPr/>
          <p:nvPr/>
        </p:nvSpPr>
        <p:spPr>
          <a:xfrm flipV="1">
            <a:off x="5916583" y="2568773"/>
            <a:ext cx="17697" cy="950075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3" name="Oval 26"/>
          <p:cNvSpPr/>
          <p:nvPr/>
        </p:nvSpPr>
        <p:spPr>
          <a:xfrm>
            <a:off x="7241577" y="1157081"/>
            <a:ext cx="652975" cy="510753"/>
          </a:xfrm>
          <a:prstGeom prst="ellipse">
            <a:avLst/>
          </a:prstGeom>
          <a:solidFill>
            <a:srgbClr val="E6B9B8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54" name="Straight Arrow Connector 169"/>
          <p:cNvSpPr/>
          <p:nvPr/>
        </p:nvSpPr>
        <p:spPr>
          <a:xfrm flipV="1">
            <a:off x="808572" y="3079519"/>
            <a:ext cx="13965" cy="459231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5" name="Straight Arrow Connector 175"/>
          <p:cNvSpPr/>
          <p:nvPr/>
        </p:nvSpPr>
        <p:spPr>
          <a:xfrm flipV="1">
            <a:off x="2304261" y="1773345"/>
            <a:ext cx="25754" cy="1725493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6" name="Straight Arrow Connector 178"/>
          <p:cNvSpPr/>
          <p:nvPr/>
        </p:nvSpPr>
        <p:spPr>
          <a:xfrm flipV="1">
            <a:off x="1560200" y="2399321"/>
            <a:ext cx="18187" cy="1116912"/>
          </a:xfrm>
          <a:prstGeom prst="line">
            <a:avLst/>
          </a:prstGeom>
          <a:ln w="57150">
            <a:solidFill>
              <a:srgbClr val="0070C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7" name="Oval 25"/>
          <p:cNvSpPr/>
          <p:nvPr/>
        </p:nvSpPr>
        <p:spPr>
          <a:xfrm>
            <a:off x="3625613" y="1090343"/>
            <a:ext cx="652975" cy="510753"/>
          </a:xfrm>
          <a:prstGeom prst="ellipse">
            <a:avLst/>
          </a:prstGeom>
          <a:solidFill>
            <a:srgbClr val="93CDDD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58" name="Oval 27"/>
          <p:cNvSpPr/>
          <p:nvPr/>
        </p:nvSpPr>
        <p:spPr>
          <a:xfrm>
            <a:off x="2234382" y="1337398"/>
            <a:ext cx="652975" cy="510753"/>
          </a:xfrm>
          <a:prstGeom prst="ellipse">
            <a:avLst/>
          </a:prstGeom>
          <a:solidFill>
            <a:srgbClr val="B7DEE8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59" name="Oval 28"/>
          <p:cNvSpPr/>
          <p:nvPr/>
        </p:nvSpPr>
        <p:spPr>
          <a:xfrm>
            <a:off x="1482755" y="1963372"/>
            <a:ext cx="652975" cy="510753"/>
          </a:xfrm>
          <a:prstGeom prst="ellipse">
            <a:avLst/>
          </a:prstGeom>
          <a:solidFill>
            <a:srgbClr val="948A54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0" name="Oval 29"/>
          <p:cNvSpPr/>
          <p:nvPr/>
        </p:nvSpPr>
        <p:spPr>
          <a:xfrm>
            <a:off x="4992194" y="1748625"/>
            <a:ext cx="652975" cy="510753"/>
          </a:xfrm>
          <a:prstGeom prst="ellipse">
            <a:avLst/>
          </a:prstGeom>
          <a:solidFill>
            <a:srgbClr val="C6D9F1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1" name="Oval 31"/>
          <p:cNvSpPr/>
          <p:nvPr/>
        </p:nvSpPr>
        <p:spPr>
          <a:xfrm>
            <a:off x="726906" y="2643571"/>
            <a:ext cx="652975" cy="510748"/>
          </a:xfrm>
          <a:prstGeom prst="ellipse">
            <a:avLst/>
          </a:prstGeom>
          <a:solidFill>
            <a:srgbClr val="FAC09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2" name="Oval 32"/>
          <p:cNvSpPr/>
          <p:nvPr/>
        </p:nvSpPr>
        <p:spPr>
          <a:xfrm>
            <a:off x="4329524" y="2599975"/>
            <a:ext cx="652975" cy="510753"/>
          </a:xfrm>
          <a:prstGeom prst="ellipse">
            <a:avLst/>
          </a:prstGeom>
          <a:solidFill>
            <a:srgbClr val="FFFF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3" name="Oval 33"/>
          <p:cNvSpPr/>
          <p:nvPr/>
        </p:nvSpPr>
        <p:spPr>
          <a:xfrm>
            <a:off x="2839608" y="2254418"/>
            <a:ext cx="652975" cy="510753"/>
          </a:xfrm>
          <a:prstGeom prst="ellipse">
            <a:avLst/>
          </a:prstGeom>
          <a:solidFill>
            <a:srgbClr val="376092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4" name="Oval 30"/>
          <p:cNvSpPr/>
          <p:nvPr/>
        </p:nvSpPr>
        <p:spPr>
          <a:xfrm>
            <a:off x="6412810" y="1764799"/>
            <a:ext cx="652975" cy="510753"/>
          </a:xfrm>
          <a:prstGeom prst="ellipse">
            <a:avLst/>
          </a:prstGeom>
          <a:solidFill>
            <a:srgbClr val="C4BD97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5" name="Oval 34"/>
          <p:cNvSpPr/>
          <p:nvPr/>
        </p:nvSpPr>
        <p:spPr>
          <a:xfrm>
            <a:off x="5838649" y="2132825"/>
            <a:ext cx="652975" cy="510753"/>
          </a:xfrm>
          <a:prstGeom prst="ellipse">
            <a:avLst/>
          </a:prstGeom>
          <a:solidFill>
            <a:srgbClr val="92D05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6" name="Oval 36"/>
          <p:cNvSpPr/>
          <p:nvPr/>
        </p:nvSpPr>
        <p:spPr>
          <a:xfrm>
            <a:off x="8088034" y="2550803"/>
            <a:ext cx="652975" cy="510753"/>
          </a:xfrm>
          <a:prstGeom prst="ellipse">
            <a:avLst/>
          </a:prstGeom>
          <a:solidFill>
            <a:srgbClr val="B3A2C7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7" name="Oval 35"/>
          <p:cNvSpPr/>
          <p:nvPr/>
        </p:nvSpPr>
        <p:spPr>
          <a:xfrm>
            <a:off x="4850274" y="5728137"/>
            <a:ext cx="652975" cy="510753"/>
          </a:xfrm>
          <a:prstGeom prst="ellipse">
            <a:avLst/>
          </a:prstGeom>
          <a:solidFill>
            <a:srgbClr val="00B05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8" name="Oval 37"/>
          <p:cNvSpPr/>
          <p:nvPr/>
        </p:nvSpPr>
        <p:spPr>
          <a:xfrm>
            <a:off x="5620834" y="4498692"/>
            <a:ext cx="652975" cy="510753"/>
          </a:xfrm>
          <a:prstGeom prst="ellipse">
            <a:avLst/>
          </a:prstGeom>
          <a:solidFill>
            <a:srgbClr val="77933C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69" name="Oval 39"/>
          <p:cNvSpPr/>
          <p:nvPr/>
        </p:nvSpPr>
        <p:spPr>
          <a:xfrm>
            <a:off x="7778536" y="4616829"/>
            <a:ext cx="652975" cy="510753"/>
          </a:xfrm>
          <a:prstGeom prst="ellipse">
            <a:avLst/>
          </a:prstGeom>
          <a:solidFill>
            <a:srgbClr val="FFC0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0" name="Oval 40"/>
          <p:cNvSpPr/>
          <p:nvPr/>
        </p:nvSpPr>
        <p:spPr>
          <a:xfrm>
            <a:off x="6377670" y="5304616"/>
            <a:ext cx="652975" cy="510753"/>
          </a:xfrm>
          <a:prstGeom prst="ellipse">
            <a:avLst/>
          </a:prstGeom>
          <a:solidFill>
            <a:srgbClr val="E46C0A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1" name="Oval 41"/>
          <p:cNvSpPr/>
          <p:nvPr/>
        </p:nvSpPr>
        <p:spPr>
          <a:xfrm>
            <a:off x="4169881" y="4957578"/>
            <a:ext cx="652975" cy="510753"/>
          </a:xfrm>
          <a:prstGeom prst="ellipse">
            <a:avLst/>
          </a:prstGeom>
          <a:solidFill>
            <a:srgbClr val="80808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2" name="Oval 44"/>
          <p:cNvSpPr/>
          <p:nvPr/>
        </p:nvSpPr>
        <p:spPr>
          <a:xfrm>
            <a:off x="7071786" y="5613058"/>
            <a:ext cx="652975" cy="510753"/>
          </a:xfrm>
          <a:prstGeom prst="ellipse">
            <a:avLst/>
          </a:prstGeom>
          <a:solidFill>
            <a:srgbClr val="DCE6F2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3" name="Oval 42"/>
          <p:cNvSpPr/>
          <p:nvPr/>
        </p:nvSpPr>
        <p:spPr>
          <a:xfrm>
            <a:off x="2323257" y="4795727"/>
            <a:ext cx="652975" cy="510753"/>
          </a:xfrm>
          <a:prstGeom prst="ellipse">
            <a:avLst/>
          </a:prstGeom>
          <a:solidFill>
            <a:srgbClr val="558ED5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4" name="Oval 43"/>
          <p:cNvSpPr/>
          <p:nvPr/>
        </p:nvSpPr>
        <p:spPr>
          <a:xfrm>
            <a:off x="668198" y="4639840"/>
            <a:ext cx="652975" cy="510753"/>
          </a:xfrm>
          <a:prstGeom prst="ellipse">
            <a:avLst/>
          </a:prstGeom>
          <a:solidFill>
            <a:srgbClr val="254061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5" name="Oval 45"/>
          <p:cNvSpPr/>
          <p:nvPr/>
        </p:nvSpPr>
        <p:spPr>
          <a:xfrm>
            <a:off x="3117175" y="5035686"/>
            <a:ext cx="652975" cy="510753"/>
          </a:xfrm>
          <a:prstGeom prst="ellipse">
            <a:avLst/>
          </a:prstGeom>
          <a:solidFill>
            <a:srgbClr val="CCC1DA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76" name="Oval 46"/>
          <p:cNvSpPr/>
          <p:nvPr/>
        </p:nvSpPr>
        <p:spPr>
          <a:xfrm>
            <a:off x="1421329" y="5622685"/>
            <a:ext cx="652975" cy="510753"/>
          </a:xfrm>
          <a:prstGeom prst="ellipse">
            <a:avLst/>
          </a:prstGeom>
          <a:solidFill>
            <a:srgbClr val="D99694"/>
          </a:solidFill>
          <a:ln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81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Mystique</a:t>
            </a:r>
          </a:p>
        </p:txBody>
      </p:sp>
      <p:sp>
        <p:nvSpPr>
          <p:cNvPr id="382" name="Content Placeholder 2"/>
          <p:cNvSpPr txBox="1"/>
          <p:nvPr>
            <p:ph type="body" idx="1"/>
          </p:nvPr>
        </p:nvSpPr>
        <p:spPr>
          <a:xfrm>
            <a:off x="849086" y="1319344"/>
            <a:ext cx="7837714" cy="4614734"/>
          </a:xfrm>
          <a:prstGeom prst="rect">
            <a:avLst/>
          </a:prstGeom>
        </p:spPr>
        <p:txBody>
          <a:bodyPr/>
          <a:lstStyle/>
          <a:p>
            <a:pPr marL="285750" indent="-285750"/>
            <a:r>
              <a:t>Goals</a:t>
            </a:r>
          </a:p>
          <a:p>
            <a:pPr marL="285750" indent="-285750"/>
            <a:r>
              <a:t>How it works</a:t>
            </a:r>
          </a:p>
          <a:p>
            <a:pPr marL="285750" indent="-285750"/>
            <a:r>
              <a:t>Plans/timeline</a:t>
            </a:r>
          </a:p>
          <a:p>
            <a:pPr marL="285750" indent="-285750"/>
            <a:r>
              <a:t>Status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85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Mystique – Goals</a:t>
            </a:r>
          </a:p>
        </p:txBody>
      </p:sp>
      <p:sp>
        <p:nvSpPr>
          <p:cNvPr id="386" name="Content Placeholder 2"/>
          <p:cNvSpPr txBox="1"/>
          <p:nvPr>
            <p:ph type="body" idx="1"/>
          </p:nvPr>
        </p:nvSpPr>
        <p:spPr>
          <a:xfrm>
            <a:off x="457198" y="939797"/>
            <a:ext cx="8339178" cy="5309866"/>
          </a:xfrm>
          <a:prstGeom prst="rect">
            <a:avLst/>
          </a:prstGeom>
        </p:spPr>
        <p:txBody>
          <a:bodyPr/>
          <a:lstStyle/>
          <a:p>
            <a:pPr marL="277177" indent="-277177" defTabSz="443483">
              <a:defRPr sz="2700"/>
            </a:pPr>
            <a:r>
              <a:t>Reduce bug escapes, bug introduction</a:t>
            </a:r>
          </a:p>
          <a:p>
            <a:pPr marL="277177" indent="-277177" defTabSz="443483">
              <a:defRPr sz="2700"/>
            </a:pPr>
            <a:r>
              <a:t>Reduce cost </a:t>
            </a:r>
          </a:p>
          <a:p>
            <a:pPr lvl="1" marL="665226" indent="-277177" defTabSz="443483">
              <a:spcBef>
                <a:spcPts val="500"/>
              </a:spcBef>
              <a:defRPr b="0" sz="2300"/>
            </a:pPr>
            <a:r>
              <a:t>New feature</a:t>
            </a:r>
          </a:p>
          <a:p>
            <a:pPr lvl="1" marL="665226" indent="-277177" defTabSz="443483">
              <a:spcBef>
                <a:spcPts val="500"/>
              </a:spcBef>
              <a:defRPr b="0" sz="2300"/>
            </a:pPr>
            <a:r>
              <a:t>Maintenance &amp; ports</a:t>
            </a:r>
          </a:p>
          <a:p>
            <a:pPr marL="277177" indent="-277177" defTabSz="443483">
              <a:defRPr sz="2700"/>
            </a:pPr>
            <a:r>
              <a:t>Path to open architecture</a:t>
            </a:r>
          </a:p>
          <a:p>
            <a:pPr marL="277177" indent="-277177" defTabSz="443483">
              <a:defRPr sz="2700"/>
            </a:pPr>
            <a:r>
              <a:t>Common software baseline</a:t>
            </a:r>
          </a:p>
          <a:p>
            <a:pPr lvl="1" marL="665226" indent="-277177" defTabSz="443483">
              <a:spcBef>
                <a:spcPts val="500"/>
              </a:spcBef>
              <a:defRPr b="0" sz="2300"/>
            </a:pPr>
            <a:r>
              <a:t>Maximize reuse</a:t>
            </a:r>
          </a:p>
          <a:p>
            <a:pPr lvl="1" marL="665226" indent="-277177" defTabSz="443483">
              <a:spcBef>
                <a:spcPts val="500"/>
              </a:spcBef>
              <a:defRPr b="0" sz="2300"/>
            </a:pPr>
            <a:r>
              <a:t>Fewer customer specific branches, consistent UX </a:t>
            </a:r>
          </a:p>
          <a:p>
            <a:pPr marL="277177" indent="-277177" defTabSz="443483">
              <a:defRPr sz="2700"/>
            </a:pPr>
            <a:r>
              <a:t>Tolerant messages, fewer exits</a:t>
            </a:r>
          </a:p>
          <a:p>
            <a:pPr marL="277177" indent="-277177" defTabSz="443483">
              <a:defRPr sz="2700"/>
            </a:pPr>
            <a:r>
              <a:t>Rapid payload integration</a:t>
            </a:r>
          </a:p>
          <a:p>
            <a:pPr marL="277177" indent="-277177" defTabSz="443483">
              <a:defRPr sz="2700"/>
            </a:pPr>
            <a:r>
              <a:t>Thorough automated testing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89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Goals – Reduce Costs </a:t>
            </a:r>
          </a:p>
        </p:txBody>
      </p:sp>
      <p:pic>
        <p:nvPicPr>
          <p:cNvPr id="39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14400"/>
            <a:ext cx="9144000" cy="54951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3" name="Rounded Rectangle 7"/>
          <p:cNvGrpSpPr/>
          <p:nvPr/>
        </p:nvGrpSpPr>
        <p:grpSpPr>
          <a:xfrm>
            <a:off x="304800" y="1149527"/>
            <a:ext cx="2629997" cy="592195"/>
            <a:chOff x="0" y="0"/>
            <a:chExt cx="2629996" cy="592193"/>
          </a:xfrm>
        </p:grpSpPr>
        <p:sp>
          <p:nvSpPr>
            <p:cNvPr id="391" name="Rounded Rectangle"/>
            <p:cNvSpPr/>
            <p:nvPr/>
          </p:nvSpPr>
          <p:spPr>
            <a:xfrm>
              <a:off x="0" y="-1"/>
              <a:ext cx="2629997" cy="59219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392" name="Maintenance"/>
            <p:cNvSpPr txBox="1"/>
            <p:nvPr/>
          </p:nvSpPr>
          <p:spPr>
            <a:xfrm>
              <a:off x="79389" y="34472"/>
              <a:ext cx="2471217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Maintenance</a:t>
              </a:r>
            </a:p>
          </p:txBody>
        </p:sp>
      </p:grpSp>
      <p:grpSp>
        <p:nvGrpSpPr>
          <p:cNvPr id="396" name="Rounded Rectangle 2"/>
          <p:cNvGrpSpPr/>
          <p:nvPr/>
        </p:nvGrpSpPr>
        <p:grpSpPr>
          <a:xfrm>
            <a:off x="304794" y="3203616"/>
            <a:ext cx="1480470" cy="592197"/>
            <a:chOff x="0" y="0"/>
            <a:chExt cx="1480469" cy="592195"/>
          </a:xfrm>
        </p:grpSpPr>
        <p:sp>
          <p:nvSpPr>
            <p:cNvPr id="394" name="Rounded Rectangle"/>
            <p:cNvSpPr/>
            <p:nvPr/>
          </p:nvSpPr>
          <p:spPr>
            <a:xfrm>
              <a:off x="-1" y="-1"/>
              <a:ext cx="1480470" cy="592196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395" name="Testing"/>
            <p:cNvSpPr txBox="1"/>
            <p:nvPr/>
          </p:nvSpPr>
          <p:spPr>
            <a:xfrm>
              <a:off x="79391" y="34474"/>
              <a:ext cx="1321685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Testing</a:t>
              </a:r>
            </a:p>
          </p:txBody>
        </p:sp>
      </p:grpSp>
      <p:grpSp>
        <p:nvGrpSpPr>
          <p:cNvPr id="399" name="Rounded Rectangle 8"/>
          <p:cNvGrpSpPr/>
          <p:nvPr/>
        </p:nvGrpSpPr>
        <p:grpSpPr>
          <a:xfrm>
            <a:off x="304794" y="2517821"/>
            <a:ext cx="1480470" cy="592196"/>
            <a:chOff x="0" y="0"/>
            <a:chExt cx="1480469" cy="592195"/>
          </a:xfrm>
        </p:grpSpPr>
        <p:sp>
          <p:nvSpPr>
            <p:cNvPr id="397" name="Rounded Rectangle"/>
            <p:cNvSpPr/>
            <p:nvPr/>
          </p:nvSpPr>
          <p:spPr>
            <a:xfrm>
              <a:off x="-1" y="-1"/>
              <a:ext cx="1480470" cy="592196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398" name="Reuse"/>
            <p:cNvSpPr txBox="1"/>
            <p:nvPr/>
          </p:nvSpPr>
          <p:spPr>
            <a:xfrm>
              <a:off x="79391" y="34474"/>
              <a:ext cx="1321685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Reuse</a:t>
              </a:r>
            </a:p>
          </p:txBody>
        </p:sp>
      </p:grpSp>
      <p:grpSp>
        <p:nvGrpSpPr>
          <p:cNvPr id="402" name="Rounded Rectangle 9"/>
          <p:cNvGrpSpPr/>
          <p:nvPr/>
        </p:nvGrpSpPr>
        <p:grpSpPr>
          <a:xfrm>
            <a:off x="5242553" y="1149527"/>
            <a:ext cx="3596655" cy="592195"/>
            <a:chOff x="0" y="0"/>
            <a:chExt cx="3596654" cy="592193"/>
          </a:xfrm>
        </p:grpSpPr>
        <p:sp>
          <p:nvSpPr>
            <p:cNvPr id="400" name="Rounded Rectangle"/>
            <p:cNvSpPr/>
            <p:nvPr/>
          </p:nvSpPr>
          <p:spPr>
            <a:xfrm>
              <a:off x="-1" y="-1"/>
              <a:ext cx="3596655" cy="59219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2"/>
                </a:gs>
                <a:gs pos="100000">
                  <a:srgbClr val="C00000"/>
                </a:gs>
              </a:gsLst>
              <a:lin ang="16200000" scaled="0"/>
            </a:gra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i="1" sz="2800">
                  <a:solidFill>
                    <a:srgbClr val="BFBFB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401" name="Initial Development"/>
            <p:cNvSpPr txBox="1"/>
            <p:nvPr/>
          </p:nvSpPr>
          <p:spPr>
            <a:xfrm>
              <a:off x="79390" y="34472"/>
              <a:ext cx="3437869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i="1" sz="2800">
                  <a:solidFill>
                    <a:srgbClr val="BFBFB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Initial Development</a:t>
              </a:r>
            </a:p>
          </p:txBody>
        </p:sp>
      </p:grpSp>
      <p:grpSp>
        <p:nvGrpSpPr>
          <p:cNvPr id="405" name="Rounded Rectangle 10"/>
          <p:cNvGrpSpPr/>
          <p:nvPr/>
        </p:nvGrpSpPr>
        <p:grpSpPr>
          <a:xfrm>
            <a:off x="304800" y="1820178"/>
            <a:ext cx="1940658" cy="622484"/>
            <a:chOff x="0" y="0"/>
            <a:chExt cx="1940657" cy="622483"/>
          </a:xfrm>
        </p:grpSpPr>
        <p:sp>
          <p:nvSpPr>
            <p:cNvPr id="403" name="Rounded Rectangle"/>
            <p:cNvSpPr/>
            <p:nvPr/>
          </p:nvSpPr>
          <p:spPr>
            <a:xfrm>
              <a:off x="0" y="-1"/>
              <a:ext cx="1940658" cy="622484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404" name="Additions"/>
            <p:cNvSpPr txBox="1"/>
            <p:nvPr/>
          </p:nvSpPr>
          <p:spPr>
            <a:xfrm>
              <a:off x="83450" y="49617"/>
              <a:ext cx="1773754" cy="5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Additions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10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Goals – Path to Open Architecture </a:t>
            </a:r>
          </a:p>
        </p:txBody>
      </p:sp>
      <p:pic>
        <p:nvPicPr>
          <p:cNvPr id="411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14400"/>
            <a:ext cx="9144000" cy="4530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12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4390" t="0" r="0" b="0"/>
          <a:stretch>
            <a:fillRect/>
          </a:stretch>
        </p:blipFill>
        <p:spPr>
          <a:xfrm>
            <a:off x="0" y="4405745"/>
            <a:ext cx="9143907" cy="19882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17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Goals – Common Product Line</a:t>
            </a:r>
          </a:p>
        </p:txBody>
      </p:sp>
      <p:pic>
        <p:nvPicPr>
          <p:cNvPr id="418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14400"/>
            <a:ext cx="9135293" cy="5484296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Elbow Connector 5"/>
          <p:cNvSpPr/>
          <p:nvPr/>
        </p:nvSpPr>
        <p:spPr>
          <a:xfrm>
            <a:off x="5493773" y="4486388"/>
            <a:ext cx="3301885" cy="717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477" y="0"/>
                </a:lnTo>
                <a:lnTo>
                  <a:pt x="477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9DBBDF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0" name="Elbow Connector 6"/>
          <p:cNvSpPr/>
          <p:nvPr/>
        </p:nvSpPr>
        <p:spPr>
          <a:xfrm>
            <a:off x="2993919" y="4486388"/>
            <a:ext cx="5801742" cy="1199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57" y="0"/>
                </a:lnTo>
                <a:lnTo>
                  <a:pt x="257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8AACD7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1" name="Elbow Connector 7"/>
          <p:cNvSpPr/>
          <p:nvPr/>
        </p:nvSpPr>
        <p:spPr>
          <a:xfrm>
            <a:off x="899650" y="4239588"/>
            <a:ext cx="7896006" cy="1910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9" y="0"/>
                </a:lnTo>
                <a:lnTo>
                  <a:pt x="189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8AACD7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2" name="TextBox 8"/>
          <p:cNvSpPr txBox="1"/>
          <p:nvPr/>
        </p:nvSpPr>
        <p:spPr>
          <a:xfrm>
            <a:off x="1047136" y="5940642"/>
            <a:ext cx="2169306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1A UI</a:t>
            </a:r>
          </a:p>
        </p:txBody>
      </p:sp>
      <p:sp>
        <p:nvSpPr>
          <p:cNvPr id="423" name="TextBox 9"/>
          <p:cNvSpPr txBox="1"/>
          <p:nvPr/>
        </p:nvSpPr>
        <p:spPr>
          <a:xfrm>
            <a:off x="3138946" y="5481096"/>
            <a:ext cx="2860801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1B UI</a:t>
            </a:r>
          </a:p>
        </p:txBody>
      </p:sp>
      <p:sp>
        <p:nvSpPr>
          <p:cNvPr id="424" name="TextBox 10"/>
          <p:cNvSpPr txBox="1"/>
          <p:nvPr/>
        </p:nvSpPr>
        <p:spPr>
          <a:xfrm>
            <a:off x="5646175" y="4998334"/>
            <a:ext cx="2170479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1C UI</a:t>
            </a:r>
          </a:p>
        </p:txBody>
      </p:sp>
      <p:sp>
        <p:nvSpPr>
          <p:cNvPr id="425" name="Elbow Connector 11"/>
          <p:cNvSpPr/>
          <p:nvPr/>
        </p:nvSpPr>
        <p:spPr>
          <a:xfrm flipV="1">
            <a:off x="5493773" y="2101643"/>
            <a:ext cx="3301885" cy="545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477" y="0"/>
                </a:lnTo>
                <a:lnTo>
                  <a:pt x="477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9DBBDF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6" name="Elbow Connector 12"/>
          <p:cNvSpPr/>
          <p:nvPr/>
        </p:nvSpPr>
        <p:spPr>
          <a:xfrm flipV="1">
            <a:off x="2993918" y="1640300"/>
            <a:ext cx="5801742" cy="121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85" y="0"/>
                </a:lnTo>
                <a:lnTo>
                  <a:pt x="285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8AACD7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7" name="Elbow Connector 13"/>
          <p:cNvSpPr/>
          <p:nvPr/>
        </p:nvSpPr>
        <p:spPr>
          <a:xfrm flipV="1">
            <a:off x="899650" y="1163749"/>
            <a:ext cx="7896006" cy="1875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9" y="0"/>
                </a:lnTo>
                <a:lnTo>
                  <a:pt x="189" y="21600"/>
                </a:lnTo>
                <a:lnTo>
                  <a:pt x="21600" y="21600"/>
                </a:lnTo>
              </a:path>
            </a:pathLst>
          </a:custGeom>
          <a:ln w="149225">
            <a:solidFill>
              <a:srgbClr val="8AACD7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28" name="TextBox 14"/>
          <p:cNvSpPr txBox="1"/>
          <p:nvPr/>
        </p:nvSpPr>
        <p:spPr>
          <a:xfrm>
            <a:off x="1047132" y="968761"/>
            <a:ext cx="2377858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2 UI</a:t>
            </a:r>
          </a:p>
        </p:txBody>
      </p:sp>
      <p:sp>
        <p:nvSpPr>
          <p:cNvPr id="429" name="TextBox 15"/>
          <p:cNvSpPr txBox="1"/>
          <p:nvPr/>
        </p:nvSpPr>
        <p:spPr>
          <a:xfrm>
            <a:off x="3151234" y="1444924"/>
            <a:ext cx="1582751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3 UI</a:t>
            </a:r>
          </a:p>
        </p:txBody>
      </p:sp>
      <p:sp>
        <p:nvSpPr>
          <p:cNvPr id="430" name="TextBox 16"/>
          <p:cNvSpPr txBox="1"/>
          <p:nvPr/>
        </p:nvSpPr>
        <p:spPr>
          <a:xfrm>
            <a:off x="5651086" y="1838964"/>
            <a:ext cx="1582751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Project 4 UI</a:t>
            </a:r>
          </a:p>
        </p:txBody>
      </p:sp>
      <p:sp>
        <p:nvSpPr>
          <p:cNvPr id="431" name="Trapezoid 17"/>
          <p:cNvSpPr/>
          <p:nvPr/>
        </p:nvSpPr>
        <p:spPr>
          <a:xfrm rot="16200000">
            <a:off x="2987648" y="602"/>
            <a:ext cx="1909923" cy="7232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732" y="0"/>
                </a:lnTo>
                <a:lnTo>
                  <a:pt x="18868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chemeClr val="accent1">
                  <a:hueOff val="357503"/>
                  <a:satOff val="54545"/>
                  <a:lumOff val="29273"/>
                </a:schemeClr>
              </a:gs>
              <a:gs pos="98000">
                <a:srgbClr val="3F80CE"/>
              </a:gs>
            </a:gsLst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32" name="TextBox 18"/>
          <p:cNvSpPr txBox="1"/>
          <p:nvPr/>
        </p:nvSpPr>
        <p:spPr>
          <a:xfrm>
            <a:off x="3196954" y="3102455"/>
            <a:ext cx="3316321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Common </a:t>
            </a:r>
            <a:r>
              <a:rPr b="1" u="sng">
                <a:solidFill>
                  <a:srgbClr val="2EFA38"/>
                </a:solidFill>
              </a:rPr>
              <a:t>Services</a:t>
            </a:r>
            <a:endParaRPr b="1" u="sng">
              <a:solidFill>
                <a:srgbClr val="2EFA38"/>
              </a:solidFill>
            </a:endParaRPr>
          </a:p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(grows over time)</a:t>
            </a:r>
          </a:p>
        </p:txBody>
      </p:sp>
      <p:sp>
        <p:nvSpPr>
          <p:cNvPr id="433" name="Right Arrow 19"/>
          <p:cNvSpPr/>
          <p:nvPr/>
        </p:nvSpPr>
        <p:spPr>
          <a:xfrm>
            <a:off x="7521677" y="2239858"/>
            <a:ext cx="1273985" cy="2708365"/>
          </a:xfrm>
          <a:prstGeom prst="rightArrow">
            <a:avLst>
              <a:gd name="adj1" fmla="val 0"/>
              <a:gd name="adj2" fmla="val 100000"/>
            </a:avLst>
          </a:prstGeom>
          <a:gradFill>
            <a:gsLst>
              <a:gs pos="0">
                <a:srgbClr val="3F80CE"/>
              </a:gs>
              <a:gs pos="100000">
                <a:schemeClr val="accent1">
                  <a:hueOff val="357503"/>
                  <a:satOff val="54545"/>
                  <a:lumOff val="29273"/>
                </a:scheme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1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Class="entr" nodeType="afterEffect" presetSubtype="16" presetID="4" grpId="2" fill="hold">
                                  <p:stCondLst>
                                    <p:cond delay="4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1" dur="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100"/>
                            </p:stCondLst>
                            <p:childTnLst>
                              <p:par>
                                <p:cTn id="13" presetClass="entr" nodeType="afterEffect" presetSubtype="16" presetID="4" grpId="3" fill="hold">
                                  <p:stCondLst>
                                    <p:cond delay="4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5" dur="3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3" grpId="2"/>
      <p:bldP build="whole" bldLvl="1" animBg="1" rev="0" advAuto="0" spid="432" grpId="3"/>
      <p:bldP build="whole" bldLvl="1" animBg="1" rev="0" advAuto="0" spid="43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38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/>
          <a:p>
            <a:pPr defTabSz="374904">
              <a:defRPr strike="sngStrike" sz="2600">
                <a:solidFill>
                  <a:srgbClr val="A9A9A9"/>
                </a:solidFill>
              </a:defRPr>
            </a:pPr>
            <a:r>
              <a:t>Goals –</a:t>
            </a:r>
            <a:r>
              <a:rPr strike="noStrike">
                <a:solidFill>
                  <a:srgbClr val="FFFFFF"/>
                </a:solidFill>
              </a:rPr>
              <a:t> </a:t>
            </a:r>
            <a:r>
              <a:rPr strike="noStrike">
                <a:solidFill>
                  <a:srgbClr val="FF3B3B"/>
                </a:solidFill>
              </a:rPr>
              <a:t>Not</a:t>
            </a:r>
            <a:r>
              <a:rPr strike="noStrike">
                <a:solidFill>
                  <a:srgbClr val="FFFFFF"/>
                </a:solidFill>
              </a:rPr>
              <a:t> Common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0" y="914400"/>
            <a:ext cx="6858000" cy="5477691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Right Arrow 4"/>
          <p:cNvSpPr/>
          <p:nvPr/>
        </p:nvSpPr>
        <p:spPr>
          <a:xfrm rot="441499">
            <a:off x="3155355" y="796045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604A7B"/>
              </a:gs>
              <a:gs pos="100000">
                <a:srgbClr val="E6E0EC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1" name="Right Arrow 5"/>
          <p:cNvSpPr/>
          <p:nvPr/>
        </p:nvSpPr>
        <p:spPr>
          <a:xfrm rot="298562">
            <a:off x="3162917" y="1165080"/>
            <a:ext cx="679747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604A7B"/>
              </a:gs>
              <a:gs pos="100000">
                <a:srgbClr val="E6E0EC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2" name="Right Arrow 6"/>
          <p:cNvSpPr/>
          <p:nvPr/>
        </p:nvSpPr>
        <p:spPr>
          <a:xfrm rot="539777">
            <a:off x="2976589" y="1239924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604A7B"/>
              </a:gs>
              <a:gs pos="100000">
                <a:srgbClr val="E6E0EC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3" name="Right Arrow 7"/>
          <p:cNvSpPr/>
          <p:nvPr/>
        </p:nvSpPr>
        <p:spPr>
          <a:xfrm rot="17210378">
            <a:off x="4951903" y="5007759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E46C0A"/>
              </a:gs>
              <a:gs pos="100000">
                <a:srgbClr val="FDEADA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4" name="Right Arrow 8"/>
          <p:cNvSpPr/>
          <p:nvPr/>
        </p:nvSpPr>
        <p:spPr>
          <a:xfrm rot="21384456">
            <a:off x="5353730" y="5294221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E46C0A"/>
              </a:gs>
              <a:gs pos="100000">
                <a:srgbClr val="FDEADA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5" name="Right Arrow 9"/>
          <p:cNvSpPr/>
          <p:nvPr/>
        </p:nvSpPr>
        <p:spPr>
          <a:xfrm rot="849308">
            <a:off x="5361292" y="5663257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E46C0A"/>
              </a:gs>
              <a:gs pos="100000">
                <a:srgbClr val="FDEADA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6" name="Right Arrow 10"/>
          <p:cNvSpPr/>
          <p:nvPr/>
        </p:nvSpPr>
        <p:spPr>
          <a:xfrm rot="2601136">
            <a:off x="5143350" y="5907778"/>
            <a:ext cx="679747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E46C0A"/>
              </a:gs>
              <a:gs pos="100000">
                <a:srgbClr val="FDEADA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7" name="Right Arrow 11"/>
          <p:cNvSpPr/>
          <p:nvPr/>
        </p:nvSpPr>
        <p:spPr>
          <a:xfrm rot="18887704">
            <a:off x="8156344" y="1586567"/>
            <a:ext cx="679745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53735"/>
              </a:gs>
              <a:gs pos="100000">
                <a:srgbClr val="F2DCDB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8" name="Right Arrow 12"/>
          <p:cNvSpPr/>
          <p:nvPr/>
        </p:nvSpPr>
        <p:spPr>
          <a:xfrm rot="20770144">
            <a:off x="8367210" y="1818007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53735"/>
              </a:gs>
              <a:gs pos="100000">
                <a:srgbClr val="F2DCDB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49" name="Right Arrow 13"/>
          <p:cNvSpPr/>
          <p:nvPr/>
        </p:nvSpPr>
        <p:spPr>
          <a:xfrm rot="3158076">
            <a:off x="8374774" y="2187038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53735"/>
              </a:gs>
              <a:gs pos="100000">
                <a:srgbClr val="F2DCDB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0" name="Right Arrow 14"/>
          <p:cNvSpPr/>
          <p:nvPr/>
        </p:nvSpPr>
        <p:spPr>
          <a:xfrm rot="1741429">
            <a:off x="8156832" y="2431562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53735"/>
              </a:gs>
              <a:gs pos="100000">
                <a:srgbClr val="F2DCDB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1" name="Right Arrow 15"/>
          <p:cNvSpPr/>
          <p:nvPr/>
        </p:nvSpPr>
        <p:spPr>
          <a:xfrm rot="18887704">
            <a:off x="8198242" y="4452994"/>
            <a:ext cx="679751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859C"/>
              </a:gs>
              <a:gs pos="100000">
                <a:srgbClr val="DBEEF4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2" name="Right Arrow 16"/>
          <p:cNvSpPr/>
          <p:nvPr/>
        </p:nvSpPr>
        <p:spPr>
          <a:xfrm rot="20489482">
            <a:off x="8409109" y="4684433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859C"/>
              </a:gs>
              <a:gs pos="100000">
                <a:srgbClr val="DBEEF4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3" name="Right Arrow 17"/>
          <p:cNvSpPr/>
          <p:nvPr/>
        </p:nvSpPr>
        <p:spPr>
          <a:xfrm rot="1534416">
            <a:off x="8416673" y="5053467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859C"/>
              </a:gs>
              <a:gs pos="100000">
                <a:srgbClr val="DBEEF4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4" name="Right Arrow 18"/>
          <p:cNvSpPr/>
          <p:nvPr/>
        </p:nvSpPr>
        <p:spPr>
          <a:xfrm rot="2601136">
            <a:off x="8198731" y="5297989"/>
            <a:ext cx="679750" cy="2085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1859C"/>
              </a:gs>
              <a:gs pos="100000">
                <a:srgbClr val="DBEEF4"/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5" name="Elbow Connector 19"/>
          <p:cNvSpPr/>
          <p:nvPr/>
        </p:nvSpPr>
        <p:spPr>
          <a:xfrm>
            <a:off x="5493773" y="4486388"/>
            <a:ext cx="3591239" cy="502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86" y="0"/>
                </a:lnTo>
                <a:lnTo>
                  <a:pt x="1486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86BAC8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6" name="Elbow Connector 20"/>
          <p:cNvSpPr/>
          <p:nvPr/>
        </p:nvSpPr>
        <p:spPr>
          <a:xfrm>
            <a:off x="2892320" y="4486388"/>
            <a:ext cx="3046428" cy="1073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755" y="0"/>
                </a:lnTo>
                <a:lnTo>
                  <a:pt x="1755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F1AB72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7" name="Elbow Connector 21"/>
          <p:cNvSpPr/>
          <p:nvPr/>
        </p:nvSpPr>
        <p:spPr>
          <a:xfrm>
            <a:off x="899649" y="4486388"/>
            <a:ext cx="2599149" cy="1575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037" y="0"/>
                </a:lnTo>
                <a:lnTo>
                  <a:pt x="2037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B1C28D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58" name="TextBox 22"/>
          <p:cNvSpPr txBox="1"/>
          <p:nvPr/>
        </p:nvSpPr>
        <p:spPr>
          <a:xfrm>
            <a:off x="811164" y="5878452"/>
            <a:ext cx="2857291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1A </a:t>
            </a:r>
            <a:r>
              <a:rPr b="1">
                <a:solidFill>
                  <a:srgbClr val="FFC000"/>
                </a:solidFill>
              </a:rPr>
              <a:t>Branch</a:t>
            </a:r>
            <a:r>
              <a:t> </a:t>
            </a:r>
          </a:p>
        </p:txBody>
      </p:sp>
      <p:sp>
        <p:nvSpPr>
          <p:cNvPr id="459" name="TextBox 23"/>
          <p:cNvSpPr txBox="1"/>
          <p:nvPr/>
        </p:nvSpPr>
        <p:spPr>
          <a:xfrm>
            <a:off x="2902973" y="5375476"/>
            <a:ext cx="3979520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1B </a:t>
            </a:r>
            <a:r>
              <a:rPr b="1">
                <a:solidFill>
                  <a:srgbClr val="FFC000"/>
                </a:solidFill>
              </a:rPr>
              <a:t>Branch(es)</a:t>
            </a:r>
          </a:p>
        </p:txBody>
      </p:sp>
      <p:sp>
        <p:nvSpPr>
          <p:cNvPr id="460" name="TextBox 24"/>
          <p:cNvSpPr txBox="1"/>
          <p:nvPr/>
        </p:nvSpPr>
        <p:spPr>
          <a:xfrm>
            <a:off x="5587179" y="4824150"/>
            <a:ext cx="3257299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1C </a:t>
            </a:r>
            <a:r>
              <a:rPr b="1">
                <a:solidFill>
                  <a:srgbClr val="FFC000"/>
                </a:solidFill>
              </a:rPr>
              <a:t>Branch(es</a:t>
            </a:r>
            <a:r>
              <a:rPr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461" name="Elbow Connector 25"/>
          <p:cNvSpPr/>
          <p:nvPr/>
        </p:nvSpPr>
        <p:spPr>
          <a:xfrm flipV="1">
            <a:off x="5493773" y="2101643"/>
            <a:ext cx="3650233" cy="545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62" y="0"/>
                </a:lnTo>
                <a:lnTo>
                  <a:pt x="1462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C48A88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62" name="Elbow Connector 26"/>
          <p:cNvSpPr/>
          <p:nvPr/>
        </p:nvSpPr>
        <p:spPr>
          <a:xfrm flipV="1">
            <a:off x="2993922" y="1719601"/>
            <a:ext cx="2652257" cy="1136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032" y="0"/>
                </a:lnTo>
                <a:lnTo>
                  <a:pt x="2032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948F77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63" name="Elbow Connector 27"/>
          <p:cNvSpPr/>
          <p:nvPr/>
        </p:nvSpPr>
        <p:spPr>
          <a:xfrm flipV="1">
            <a:off x="899647" y="1085749"/>
            <a:ext cx="2862069" cy="1521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96" y="0"/>
                </a:lnTo>
                <a:lnTo>
                  <a:pt x="1896" y="21600"/>
                </a:lnTo>
                <a:lnTo>
                  <a:pt x="21600" y="21600"/>
                </a:lnTo>
              </a:path>
            </a:pathLst>
          </a:custGeom>
          <a:ln w="501650">
            <a:solidFill>
              <a:srgbClr val="A395B4"/>
            </a:solidFill>
            <a:miter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64" name="TextBox 28"/>
          <p:cNvSpPr txBox="1"/>
          <p:nvPr/>
        </p:nvSpPr>
        <p:spPr>
          <a:xfrm>
            <a:off x="811159" y="914399"/>
            <a:ext cx="3466932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2 </a:t>
            </a:r>
            <a:r>
              <a:rPr b="1">
                <a:solidFill>
                  <a:srgbClr val="FFC000"/>
                </a:solidFill>
              </a:rPr>
              <a:t>Branch(es)</a:t>
            </a:r>
            <a:r>
              <a:rPr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65" name="TextBox 29"/>
          <p:cNvSpPr txBox="1"/>
          <p:nvPr/>
        </p:nvSpPr>
        <p:spPr>
          <a:xfrm>
            <a:off x="3151235" y="1549206"/>
            <a:ext cx="2110339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3 </a:t>
            </a:r>
            <a:r>
              <a:rPr b="1">
                <a:solidFill>
                  <a:srgbClr val="FFC000"/>
                </a:solidFill>
              </a:rPr>
              <a:t>Branch</a:t>
            </a:r>
          </a:p>
        </p:txBody>
      </p:sp>
      <p:sp>
        <p:nvSpPr>
          <p:cNvPr id="466" name="TextBox 30"/>
          <p:cNvSpPr txBox="1"/>
          <p:nvPr/>
        </p:nvSpPr>
        <p:spPr>
          <a:xfrm>
            <a:off x="5651086" y="1906864"/>
            <a:ext cx="2567791" cy="396237"/>
          </a:xfrm>
          <a:prstGeom prst="rect">
            <a:avLst/>
          </a:prstGeom>
          <a:solidFill>
            <a:srgbClr val="000000">
              <a:alpha val="3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Project 4 </a:t>
            </a:r>
            <a:r>
              <a:rPr b="1">
                <a:solidFill>
                  <a:srgbClr val="FFC000"/>
                </a:solidFill>
              </a:rPr>
              <a:t>Branch(es</a:t>
            </a:r>
            <a:r>
              <a:rPr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467" name="Trapezoid 31"/>
          <p:cNvSpPr/>
          <p:nvPr/>
        </p:nvSpPr>
        <p:spPr>
          <a:xfrm rot="5400000">
            <a:off x="3009549" y="-13874"/>
            <a:ext cx="1909922" cy="7232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3148" y="0"/>
                </a:lnTo>
                <a:lnTo>
                  <a:pt x="18452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1000">
                <a:srgbClr val="3F80CE"/>
              </a:gs>
              <a:gs pos="100000">
                <a:schemeClr val="accent1">
                  <a:hueOff val="357503"/>
                  <a:satOff val="54545"/>
                  <a:lumOff val="29273"/>
                </a:schemeClr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68" name="Right Arrow 32"/>
          <p:cNvSpPr/>
          <p:nvPr/>
        </p:nvSpPr>
        <p:spPr>
          <a:xfrm>
            <a:off x="7521677" y="2239858"/>
            <a:ext cx="1273985" cy="2708365"/>
          </a:xfrm>
          <a:prstGeom prst="rightArrow">
            <a:avLst>
              <a:gd name="adj1" fmla="val 0"/>
              <a:gd name="adj2" fmla="val 100000"/>
            </a:avLst>
          </a:prstGeom>
          <a:gradFill>
            <a:gsLst>
              <a:gs pos="0">
                <a:srgbClr val="3F80CE"/>
              </a:gs>
              <a:gs pos="100000">
                <a:schemeClr val="accent1">
                  <a:hueOff val="357503"/>
                  <a:satOff val="54545"/>
                  <a:lumOff val="29273"/>
                </a:schemeClr>
              </a:gs>
            </a:gsLst>
            <a:lin ang="16200000"/>
          </a:gra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69" name="TextBox 33"/>
          <p:cNvSpPr txBox="1"/>
          <p:nvPr/>
        </p:nvSpPr>
        <p:spPr>
          <a:xfrm>
            <a:off x="3196954" y="3102998"/>
            <a:ext cx="4129240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Common </a:t>
            </a:r>
            <a:r>
              <a:rPr b="1">
                <a:solidFill>
                  <a:srgbClr val="C00000"/>
                </a:solidFill>
              </a:rPr>
              <a:t>Components</a:t>
            </a:r>
            <a:endParaRPr b="1">
              <a:solidFill>
                <a:srgbClr val="C00000"/>
              </a:solidFill>
            </a:endParaRPr>
          </a:p>
          <a:p>
            <a:pPr algn="ctr">
              <a:defRPr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(shrinks over time)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4" grpId="1" fill="hold">
                                  <p:stCondLst>
                                    <p:cond delay="3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1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Class="entr" nodeType="afterEffect" presetSubtype="16" presetID="4" grpId="2" fill="hold">
                                  <p:stCondLst>
                                    <p:cond delay="3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1" dur="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100"/>
                            </p:stCondLst>
                            <p:childTnLst>
                              <p:par>
                                <p:cTn id="13" presetClass="entr" nodeType="afterEffect" presetSubtype="16" presetID="4" grpId="3" fill="hold">
                                  <p:stCondLst>
                                    <p:cond delay="3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15" dur="3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8" grpId="2"/>
      <p:bldP build="whole" bldLvl="1" animBg="1" rev="0" advAuto="0" spid="469" grpId="3"/>
      <p:bldP build="whole" bldLvl="1" animBg="1" rev="0" advAuto="0" spid="46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74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Mystique – Thorough Automated Testing</a:t>
            </a:r>
          </a:p>
        </p:txBody>
      </p:sp>
      <p:pic>
        <p:nvPicPr>
          <p:cNvPr id="47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0" t="0" r="10815" b="4745"/>
          <a:stretch>
            <a:fillRect/>
          </a:stretch>
        </p:blipFill>
        <p:spPr>
          <a:xfrm>
            <a:off x="-3" y="914399"/>
            <a:ext cx="9135841" cy="54782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48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7726" y="914400"/>
            <a:ext cx="6348549" cy="5485254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Mystique – From Here to There </a:t>
            </a:r>
          </a:p>
        </p:txBody>
      </p:sp>
      <p:sp>
        <p:nvSpPr>
          <p:cNvPr id="482" name="Rectangle 3"/>
          <p:cNvSpPr/>
          <p:nvPr/>
        </p:nvSpPr>
        <p:spPr>
          <a:xfrm>
            <a:off x="1463035" y="5808617"/>
            <a:ext cx="6191805" cy="5910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83" name="TextBox 2"/>
          <p:cNvSpPr txBox="1"/>
          <p:nvPr/>
        </p:nvSpPr>
        <p:spPr>
          <a:xfrm>
            <a:off x="1277983" y="5770738"/>
            <a:ext cx="6588033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SAYING WHAT YOU WANT AND GETTING WHAT YOU WANT</a:t>
            </a:r>
          </a:p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ARE OFTEN TWO DIFFERENT THINGS.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88" name="Rectangle 4"/>
          <p:cNvSpPr/>
          <p:nvPr/>
        </p:nvSpPr>
        <p:spPr>
          <a:xfrm>
            <a:off x="0" y="6010654"/>
            <a:ext cx="9144000" cy="390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89" name="Title 1"/>
          <p:cNvSpPr txBox="1"/>
          <p:nvPr>
            <p:ph type="title"/>
          </p:nvPr>
        </p:nvSpPr>
        <p:spPr>
          <a:xfrm>
            <a:off x="-1" y="3225393"/>
            <a:ext cx="9144001" cy="1362082"/>
          </a:xfrm>
          <a:prstGeom prst="rect">
            <a:avLst/>
          </a:prstGeom>
        </p:spPr>
        <p:txBody>
          <a:bodyPr/>
          <a:lstStyle>
            <a:lvl1pPr algn="ctr">
              <a:defRPr sz="6000">
                <a:ln w="28575" cap="flat">
                  <a:solidFill>
                    <a:srgbClr val="000000"/>
                  </a:solidFill>
                  <a:prstDash val="solid"/>
                  <a:round/>
                </a:ln>
              </a:defRPr>
            </a:lvl1pPr>
          </a:lstStyle>
          <a:p>
            <a:pPr/>
            <a:r>
              <a:t>Backup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Rectangle 13"/>
          <p:cNvSpPr txBox="1"/>
          <p:nvPr>
            <p:ph type="sldNum" sz="quarter" idx="4294967295"/>
          </p:nvPr>
        </p:nvSpPr>
        <p:spPr>
          <a:xfrm>
            <a:off x="281676" y="6484937"/>
            <a:ext cx="274842" cy="28193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 algn="ctr" defTabSz="457200"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92" name="Rectangle 2"/>
          <p:cNvSpPr/>
          <p:nvPr/>
        </p:nvSpPr>
        <p:spPr>
          <a:xfrm>
            <a:off x="0" y="919418"/>
            <a:ext cx="9144000" cy="548138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93" name="Title 1"/>
          <p:cNvSpPr txBox="1"/>
          <p:nvPr>
            <p:ph type="title"/>
          </p:nvPr>
        </p:nvSpPr>
        <p:spPr>
          <a:xfrm>
            <a:off x="-8355" y="217254"/>
            <a:ext cx="9144001" cy="492998"/>
          </a:xfrm>
          <a:prstGeom prst="rect">
            <a:avLst/>
          </a:prstGeom>
        </p:spPr>
        <p:txBody>
          <a:bodyPr/>
          <a:lstStyle>
            <a:lvl1pPr defTabSz="374904">
              <a:defRPr sz="2600"/>
            </a:lvl1pPr>
          </a:lstStyle>
          <a:p>
            <a:pPr/>
            <a:r>
              <a:t>Mystique Redis Abstraction</a:t>
            </a:r>
          </a:p>
        </p:txBody>
      </p:sp>
      <p:grpSp>
        <p:nvGrpSpPr>
          <p:cNvPr id="496" name="Rectangle 19"/>
          <p:cNvGrpSpPr/>
          <p:nvPr/>
        </p:nvGrpSpPr>
        <p:grpSpPr>
          <a:xfrm>
            <a:off x="3560020" y="1029797"/>
            <a:ext cx="885614" cy="5106891"/>
            <a:chOff x="-1" y="0"/>
            <a:chExt cx="885612" cy="5106889"/>
          </a:xfrm>
        </p:grpSpPr>
        <p:sp>
          <p:nvSpPr>
            <p:cNvPr id="494" name="Rectangle"/>
            <p:cNvSpPr/>
            <p:nvPr/>
          </p:nvSpPr>
          <p:spPr>
            <a:xfrm>
              <a:off x="-2" y="-1"/>
              <a:ext cx="885614" cy="5106890"/>
            </a:xfrm>
            <a:prstGeom prst="rect">
              <a:avLst/>
            </a:prstGeom>
            <a:gradFill flip="none" rotWithShape="1">
              <a:gsLst>
                <a:gs pos="0">
                  <a:srgbClr val="3F80CE"/>
                </a:gs>
                <a:gs pos="100000">
                  <a:schemeClr val="accent1">
                    <a:hueOff val="357503"/>
                    <a:satOff val="54545"/>
                    <a:lumOff val="29273"/>
                  </a:schemeClr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495" name="B…"/>
            <p:cNvSpPr txBox="1"/>
            <p:nvPr/>
          </p:nvSpPr>
          <p:spPr>
            <a:xfrm>
              <a:off x="50485" y="374117"/>
              <a:ext cx="784644" cy="4358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U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D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Y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Y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</a:t>
              </a:r>
            </a:p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</a:t>
              </a:r>
            </a:p>
          </p:txBody>
        </p:sp>
      </p:grpSp>
      <p:grpSp>
        <p:nvGrpSpPr>
          <p:cNvPr id="508" name="Group 20"/>
          <p:cNvGrpSpPr/>
          <p:nvPr/>
        </p:nvGrpSpPr>
        <p:grpSpPr>
          <a:xfrm>
            <a:off x="6909180" y="3650099"/>
            <a:ext cx="1711839" cy="1191309"/>
            <a:chOff x="0" y="-1"/>
            <a:chExt cx="1711837" cy="1191308"/>
          </a:xfrm>
        </p:grpSpPr>
        <p:sp>
          <p:nvSpPr>
            <p:cNvPr id="497" name="Rectangle 21"/>
            <p:cNvSpPr/>
            <p:nvPr/>
          </p:nvSpPr>
          <p:spPr>
            <a:xfrm>
              <a:off x="1" y="-2"/>
              <a:ext cx="1711825" cy="1191309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grpSp>
          <p:nvGrpSpPr>
            <p:cNvPr id="507" name="Group 22"/>
            <p:cNvGrpSpPr/>
            <p:nvPr/>
          </p:nvGrpSpPr>
          <p:grpSpPr>
            <a:xfrm>
              <a:off x="-1" y="89936"/>
              <a:ext cx="1711838" cy="1016592"/>
              <a:chOff x="0" y="-2"/>
              <a:chExt cx="1711837" cy="1016591"/>
            </a:xfrm>
          </p:grpSpPr>
          <p:grpSp>
            <p:nvGrpSpPr>
              <p:cNvPr id="500" name="Rounded Rectangle 23"/>
              <p:cNvGrpSpPr/>
              <p:nvPr/>
            </p:nvGrpSpPr>
            <p:grpSpPr>
              <a:xfrm>
                <a:off x="0" y="-3"/>
                <a:ext cx="1711838" cy="1016593"/>
                <a:chOff x="0" y="0"/>
                <a:chExt cx="1711837" cy="1016591"/>
              </a:xfrm>
            </p:grpSpPr>
            <p:sp>
              <p:nvSpPr>
                <p:cNvPr id="498" name="Rounded Rectangle"/>
                <p:cNvSpPr/>
                <p:nvPr/>
              </p:nvSpPr>
              <p:spPr>
                <a:xfrm>
                  <a:off x="0" y="-1"/>
                  <a:ext cx="1711838" cy="1016592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3F80CE"/>
                    </a:gs>
                    <a:gs pos="100000">
                      <a:schemeClr val="accent1">
                        <a:hueOff val="357503"/>
                        <a:satOff val="54545"/>
                        <a:lumOff val="29273"/>
                      </a:schemeClr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499" name="Service 3"/>
                <p:cNvSpPr txBox="1"/>
                <p:nvPr/>
              </p:nvSpPr>
              <p:spPr>
                <a:xfrm>
                  <a:off x="100107" y="278421"/>
                  <a:ext cx="1511621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lvl1pPr>
                </a:lstStyle>
                <a:p>
                  <a:pPr/>
                  <a:r>
                    <a:t>Service 3</a:t>
                  </a:r>
                </a:p>
              </p:txBody>
            </p:sp>
          </p:grpSp>
          <p:sp>
            <p:nvSpPr>
              <p:cNvPr id="501" name="Rectangle 30"/>
              <p:cNvSpPr/>
              <p:nvPr/>
            </p:nvSpPr>
            <p:spPr>
              <a:xfrm>
                <a:off x="152486" y="52781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02" name="Rectangle 32"/>
              <p:cNvSpPr/>
              <p:nvPr/>
            </p:nvSpPr>
            <p:spPr>
              <a:xfrm>
                <a:off x="1110897" y="52781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03" name="Rectangle 35"/>
              <p:cNvSpPr/>
              <p:nvPr/>
            </p:nvSpPr>
            <p:spPr>
              <a:xfrm>
                <a:off x="631692" y="52781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04" name="Rectangle 39"/>
              <p:cNvSpPr/>
              <p:nvPr/>
            </p:nvSpPr>
            <p:spPr>
              <a:xfrm>
                <a:off x="138744" y="68618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05" name="Rectangle 40"/>
              <p:cNvSpPr/>
              <p:nvPr/>
            </p:nvSpPr>
            <p:spPr>
              <a:xfrm>
                <a:off x="1097155" y="68618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06" name="Rectangle 41"/>
              <p:cNvSpPr/>
              <p:nvPr/>
            </p:nvSpPr>
            <p:spPr>
              <a:xfrm>
                <a:off x="617950" y="68618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</p:grpSp>
      <p:grpSp>
        <p:nvGrpSpPr>
          <p:cNvPr id="520" name="Group 42"/>
          <p:cNvGrpSpPr/>
          <p:nvPr/>
        </p:nvGrpSpPr>
        <p:grpSpPr>
          <a:xfrm>
            <a:off x="6934484" y="1029799"/>
            <a:ext cx="1716231" cy="1191307"/>
            <a:chOff x="0" y="-1"/>
            <a:chExt cx="1716229" cy="1191306"/>
          </a:xfrm>
        </p:grpSpPr>
        <p:grpSp>
          <p:nvGrpSpPr>
            <p:cNvPr id="518" name="Group 43"/>
            <p:cNvGrpSpPr/>
            <p:nvPr/>
          </p:nvGrpSpPr>
          <p:grpSpPr>
            <a:xfrm>
              <a:off x="-1" y="73216"/>
              <a:ext cx="1711839" cy="1016589"/>
              <a:chOff x="0" y="-1"/>
              <a:chExt cx="1711838" cy="1016588"/>
            </a:xfrm>
          </p:grpSpPr>
          <p:grpSp>
            <p:nvGrpSpPr>
              <p:cNvPr id="511" name="Rounded Rectangle 45"/>
              <p:cNvGrpSpPr/>
              <p:nvPr/>
            </p:nvGrpSpPr>
            <p:grpSpPr>
              <a:xfrm>
                <a:off x="0" y="-2"/>
                <a:ext cx="1711839" cy="1016589"/>
                <a:chOff x="0" y="0"/>
                <a:chExt cx="1711838" cy="1016588"/>
              </a:xfrm>
            </p:grpSpPr>
            <p:sp>
              <p:nvSpPr>
                <p:cNvPr id="509" name="Rounded Rectangle"/>
                <p:cNvSpPr/>
                <p:nvPr/>
              </p:nvSpPr>
              <p:spPr>
                <a:xfrm>
                  <a:off x="0" y="-1"/>
                  <a:ext cx="1711839" cy="1016589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3F80CE"/>
                    </a:gs>
                    <a:gs pos="100000">
                      <a:schemeClr val="accent1">
                        <a:hueOff val="357503"/>
                        <a:satOff val="54545"/>
                        <a:lumOff val="29273"/>
                      </a:schemeClr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510" name="Service 1"/>
                <p:cNvSpPr txBox="1"/>
                <p:nvPr/>
              </p:nvSpPr>
              <p:spPr>
                <a:xfrm>
                  <a:off x="100107" y="278417"/>
                  <a:ext cx="1511623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lvl1pPr>
                </a:lstStyle>
                <a:p>
                  <a:pPr/>
                  <a:r>
                    <a:t>Service 1</a:t>
                  </a:r>
                </a:p>
              </p:txBody>
            </p:sp>
          </p:grpSp>
          <p:sp>
            <p:nvSpPr>
              <p:cNvPr id="512" name="Rectangle 46"/>
              <p:cNvSpPr/>
              <p:nvPr/>
            </p:nvSpPr>
            <p:spPr>
              <a:xfrm>
                <a:off x="154544" y="55656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13" name="Rectangle 47"/>
              <p:cNvSpPr/>
              <p:nvPr/>
            </p:nvSpPr>
            <p:spPr>
              <a:xfrm>
                <a:off x="1112956" y="55656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14" name="Rectangle 48"/>
              <p:cNvSpPr/>
              <p:nvPr/>
            </p:nvSpPr>
            <p:spPr>
              <a:xfrm>
                <a:off x="633751" y="55656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15" name="Rectangle 49"/>
              <p:cNvSpPr/>
              <p:nvPr/>
            </p:nvSpPr>
            <p:spPr>
              <a:xfrm>
                <a:off x="140802" y="68905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16" name="Rectangle 50"/>
              <p:cNvSpPr/>
              <p:nvPr/>
            </p:nvSpPr>
            <p:spPr>
              <a:xfrm>
                <a:off x="1099214" y="68905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17" name="Rectangle 51"/>
              <p:cNvSpPr/>
              <p:nvPr/>
            </p:nvSpPr>
            <p:spPr>
              <a:xfrm>
                <a:off x="620009" y="68905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19" name="Rectangle 44"/>
            <p:cNvSpPr/>
            <p:nvPr/>
          </p:nvSpPr>
          <p:spPr>
            <a:xfrm>
              <a:off x="4398" y="-2"/>
              <a:ext cx="1711831" cy="1191308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grpSp>
        <p:nvGrpSpPr>
          <p:cNvPr id="532" name="Group 52"/>
          <p:cNvGrpSpPr/>
          <p:nvPr/>
        </p:nvGrpSpPr>
        <p:grpSpPr>
          <a:xfrm>
            <a:off x="6905633" y="4945375"/>
            <a:ext cx="1718937" cy="1191309"/>
            <a:chOff x="-1" y="-1"/>
            <a:chExt cx="1718936" cy="1191308"/>
          </a:xfrm>
        </p:grpSpPr>
        <p:grpSp>
          <p:nvGrpSpPr>
            <p:cNvPr id="530" name="Group 53"/>
            <p:cNvGrpSpPr/>
            <p:nvPr/>
          </p:nvGrpSpPr>
          <p:grpSpPr>
            <a:xfrm>
              <a:off x="7098" y="87357"/>
              <a:ext cx="1711838" cy="1016592"/>
              <a:chOff x="0" y="-2"/>
              <a:chExt cx="1711836" cy="1016591"/>
            </a:xfrm>
          </p:grpSpPr>
          <p:grpSp>
            <p:nvGrpSpPr>
              <p:cNvPr id="523" name="Rounded Rectangle 55"/>
              <p:cNvGrpSpPr/>
              <p:nvPr/>
            </p:nvGrpSpPr>
            <p:grpSpPr>
              <a:xfrm>
                <a:off x="0" y="-3"/>
                <a:ext cx="1711838" cy="1016593"/>
                <a:chOff x="0" y="0"/>
                <a:chExt cx="1711836" cy="1016591"/>
              </a:xfrm>
            </p:grpSpPr>
            <p:sp>
              <p:nvSpPr>
                <p:cNvPr id="521" name="Rounded Rectangle"/>
                <p:cNvSpPr/>
                <p:nvPr/>
              </p:nvSpPr>
              <p:spPr>
                <a:xfrm>
                  <a:off x="0" y="-1"/>
                  <a:ext cx="1711837" cy="1016592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3F80CE"/>
                    </a:gs>
                    <a:gs pos="100000">
                      <a:schemeClr val="accent1">
                        <a:hueOff val="357503"/>
                        <a:satOff val="54545"/>
                        <a:lumOff val="29273"/>
                      </a:schemeClr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522" name="Service 4"/>
                <p:cNvSpPr txBox="1"/>
                <p:nvPr/>
              </p:nvSpPr>
              <p:spPr>
                <a:xfrm>
                  <a:off x="100107" y="278421"/>
                  <a:ext cx="1511622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lvl1pPr>
                </a:lstStyle>
                <a:p>
                  <a:pPr/>
                  <a:r>
                    <a:t>Service 4</a:t>
                  </a:r>
                </a:p>
              </p:txBody>
            </p:sp>
          </p:grpSp>
          <p:sp>
            <p:nvSpPr>
              <p:cNvPr id="524" name="Rectangle 56"/>
              <p:cNvSpPr/>
              <p:nvPr/>
            </p:nvSpPr>
            <p:spPr>
              <a:xfrm>
                <a:off x="130277" y="53415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25" name="Rectangle 57"/>
              <p:cNvSpPr/>
              <p:nvPr/>
            </p:nvSpPr>
            <p:spPr>
              <a:xfrm>
                <a:off x="1088688" y="53415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26" name="Rectangle 58"/>
              <p:cNvSpPr/>
              <p:nvPr/>
            </p:nvSpPr>
            <p:spPr>
              <a:xfrm>
                <a:off x="609484" y="53415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27" name="Rectangle 59"/>
              <p:cNvSpPr/>
              <p:nvPr/>
            </p:nvSpPr>
            <p:spPr>
              <a:xfrm>
                <a:off x="116535" y="686817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28" name="Rectangle 60"/>
              <p:cNvSpPr/>
              <p:nvPr/>
            </p:nvSpPr>
            <p:spPr>
              <a:xfrm>
                <a:off x="1074946" y="686817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29" name="Rectangle 61"/>
              <p:cNvSpPr/>
              <p:nvPr/>
            </p:nvSpPr>
            <p:spPr>
              <a:xfrm>
                <a:off x="595741" y="686817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31" name="Rectangle 54"/>
            <p:cNvSpPr/>
            <p:nvPr/>
          </p:nvSpPr>
          <p:spPr>
            <a:xfrm>
              <a:off x="-2" y="-2"/>
              <a:ext cx="1711831" cy="1191309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grpSp>
        <p:nvGrpSpPr>
          <p:cNvPr id="544" name="Group 62"/>
          <p:cNvGrpSpPr/>
          <p:nvPr/>
        </p:nvGrpSpPr>
        <p:grpSpPr>
          <a:xfrm>
            <a:off x="6923654" y="2340660"/>
            <a:ext cx="1714538" cy="1191309"/>
            <a:chOff x="-1" y="-1"/>
            <a:chExt cx="1714536" cy="1191308"/>
          </a:xfrm>
        </p:grpSpPr>
        <p:grpSp>
          <p:nvGrpSpPr>
            <p:cNvPr id="542" name="Group 63"/>
            <p:cNvGrpSpPr/>
            <p:nvPr/>
          </p:nvGrpSpPr>
          <p:grpSpPr>
            <a:xfrm>
              <a:off x="2697" y="70635"/>
              <a:ext cx="1711839" cy="1016596"/>
              <a:chOff x="0" y="-2"/>
              <a:chExt cx="1711837" cy="1016595"/>
            </a:xfrm>
          </p:grpSpPr>
          <p:grpSp>
            <p:nvGrpSpPr>
              <p:cNvPr id="535" name="Rounded Rectangle 65"/>
              <p:cNvGrpSpPr/>
              <p:nvPr/>
            </p:nvGrpSpPr>
            <p:grpSpPr>
              <a:xfrm>
                <a:off x="0" y="-3"/>
                <a:ext cx="1711838" cy="1016597"/>
                <a:chOff x="0" y="-1"/>
                <a:chExt cx="1711837" cy="1016595"/>
              </a:xfrm>
            </p:grpSpPr>
            <p:sp>
              <p:nvSpPr>
                <p:cNvPr id="533" name="Rounded Rectangle"/>
                <p:cNvSpPr/>
                <p:nvPr/>
              </p:nvSpPr>
              <p:spPr>
                <a:xfrm>
                  <a:off x="0" y="-2"/>
                  <a:ext cx="1711838" cy="1016597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3F80CE"/>
                    </a:gs>
                    <a:gs pos="100000">
                      <a:schemeClr val="accent1">
                        <a:hueOff val="357503"/>
                        <a:satOff val="54545"/>
                        <a:lumOff val="29273"/>
                      </a:schemeClr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534" name="Service 2"/>
                <p:cNvSpPr txBox="1"/>
                <p:nvPr/>
              </p:nvSpPr>
              <p:spPr>
                <a:xfrm>
                  <a:off x="100107" y="278422"/>
                  <a:ext cx="1511621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lvl1pPr>
                </a:lstStyle>
                <a:p>
                  <a:pPr/>
                  <a:r>
                    <a:t>Service 2</a:t>
                  </a:r>
                </a:p>
              </p:txBody>
            </p:sp>
          </p:grpSp>
          <p:sp>
            <p:nvSpPr>
              <p:cNvPr id="536" name="Rectangle 66"/>
              <p:cNvSpPr/>
              <p:nvPr/>
            </p:nvSpPr>
            <p:spPr>
              <a:xfrm>
                <a:off x="130276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37" name="Rectangle 67"/>
              <p:cNvSpPr/>
              <p:nvPr/>
            </p:nvSpPr>
            <p:spPr>
              <a:xfrm>
                <a:off x="1088688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38" name="Rectangle 68"/>
              <p:cNvSpPr/>
              <p:nvPr/>
            </p:nvSpPr>
            <p:spPr>
              <a:xfrm>
                <a:off x="609483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39" name="Rectangle 69"/>
              <p:cNvSpPr/>
              <p:nvPr/>
            </p:nvSpPr>
            <p:spPr>
              <a:xfrm>
                <a:off x="116534" y="69277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0" name="Rectangle 70"/>
              <p:cNvSpPr/>
              <p:nvPr/>
            </p:nvSpPr>
            <p:spPr>
              <a:xfrm>
                <a:off x="1074945" y="69277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1" name="Rectangle 71"/>
              <p:cNvSpPr/>
              <p:nvPr/>
            </p:nvSpPr>
            <p:spPr>
              <a:xfrm>
                <a:off x="595741" y="692773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43" name="Rectangle 64"/>
            <p:cNvSpPr/>
            <p:nvPr/>
          </p:nvSpPr>
          <p:spPr>
            <a:xfrm>
              <a:off x="-2" y="-2"/>
              <a:ext cx="1711829" cy="1191309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grpSp>
        <p:nvGrpSpPr>
          <p:cNvPr id="552" name="Cloud Callout 72"/>
          <p:cNvGrpSpPr/>
          <p:nvPr/>
        </p:nvGrpSpPr>
        <p:grpSpPr>
          <a:xfrm>
            <a:off x="93121" y="2551318"/>
            <a:ext cx="3828384" cy="1770605"/>
            <a:chOff x="62" y="-20"/>
            <a:chExt cx="3828383" cy="1770603"/>
          </a:xfrm>
        </p:grpSpPr>
        <p:grpSp>
          <p:nvGrpSpPr>
            <p:cNvPr id="550" name="Group"/>
            <p:cNvGrpSpPr/>
            <p:nvPr/>
          </p:nvGrpSpPr>
          <p:grpSpPr>
            <a:xfrm>
              <a:off x="62" y="-21"/>
              <a:ext cx="3828384" cy="1770605"/>
              <a:chOff x="62" y="-19"/>
              <a:chExt cx="3828383" cy="1770603"/>
            </a:xfrm>
          </p:grpSpPr>
          <p:sp>
            <p:nvSpPr>
              <p:cNvPr id="545" name="Shape"/>
              <p:cNvSpPr/>
              <p:nvPr/>
            </p:nvSpPr>
            <p:spPr>
              <a:xfrm>
                <a:off x="62" y="-20"/>
                <a:ext cx="2934748" cy="1770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9" h="20684" fill="norm" stroke="1" extrusionOk="0">
                    <a:moveTo>
                      <a:pt x="1901" y="6800"/>
                    </a:moveTo>
                    <a:cubicBezTo>
                      <a:pt x="1658" y="4397"/>
                      <a:pt x="2907" y="2184"/>
                      <a:pt x="4691" y="1857"/>
                    </a:cubicBezTo>
                    <a:cubicBezTo>
                      <a:pt x="5414" y="1724"/>
                      <a:pt x="6149" y="1922"/>
                      <a:pt x="6778" y="2419"/>
                    </a:cubicBezTo>
                    <a:cubicBezTo>
                      <a:pt x="7445" y="725"/>
                      <a:pt x="9003" y="82"/>
                      <a:pt x="10259" y="981"/>
                    </a:cubicBezTo>
                    <a:cubicBezTo>
                      <a:pt x="10478" y="1139"/>
                      <a:pt x="10680" y="1338"/>
                      <a:pt x="10857" y="1573"/>
                    </a:cubicBezTo>
                    <a:cubicBezTo>
                      <a:pt x="11377" y="169"/>
                      <a:pt x="12642" y="-401"/>
                      <a:pt x="13683" y="299"/>
                    </a:cubicBezTo>
                    <a:cubicBezTo>
                      <a:pt x="13971" y="493"/>
                      <a:pt x="14223" y="774"/>
                      <a:pt x="14418" y="1119"/>
                    </a:cubicBezTo>
                    <a:cubicBezTo>
                      <a:pt x="15255" y="-209"/>
                      <a:pt x="16734" y="-373"/>
                      <a:pt x="17722" y="753"/>
                    </a:cubicBezTo>
                    <a:cubicBezTo>
                      <a:pt x="18137" y="1226"/>
                      <a:pt x="18417" y="1878"/>
                      <a:pt x="18513" y="2598"/>
                    </a:cubicBezTo>
                    <a:cubicBezTo>
                      <a:pt x="19885" y="3102"/>
                      <a:pt x="20694" y="5013"/>
                      <a:pt x="20321" y="6865"/>
                    </a:cubicBezTo>
                    <a:cubicBezTo>
                      <a:pt x="20289" y="7020"/>
                      <a:pt x="20250" y="7173"/>
                      <a:pt x="20203" y="7321"/>
                    </a:cubicBezTo>
                    <a:cubicBezTo>
                      <a:pt x="21303" y="9251"/>
                      <a:pt x="21034" y="12017"/>
                      <a:pt x="19601" y="13499"/>
                    </a:cubicBezTo>
                    <a:cubicBezTo>
                      <a:pt x="19156" y="13961"/>
                      <a:pt x="18629" y="14259"/>
                      <a:pt x="18072" y="14367"/>
                    </a:cubicBezTo>
                    <a:cubicBezTo>
                      <a:pt x="18072" y="16443"/>
                      <a:pt x="16822" y="18126"/>
                      <a:pt x="15280" y="18126"/>
                    </a:cubicBezTo>
                    <a:cubicBezTo>
                      <a:pt x="14757" y="18126"/>
                      <a:pt x="14245" y="17928"/>
                      <a:pt x="13801" y="17556"/>
                    </a:cubicBezTo>
                    <a:cubicBezTo>
                      <a:pt x="13280" y="19883"/>
                      <a:pt x="11460" y="21199"/>
                      <a:pt x="9738" y="20494"/>
                    </a:cubicBezTo>
                    <a:cubicBezTo>
                      <a:pt x="9016" y="20199"/>
                      <a:pt x="8392" y="19574"/>
                      <a:pt x="7973" y="18727"/>
                    </a:cubicBezTo>
                    <a:cubicBezTo>
                      <a:pt x="6209" y="20160"/>
                      <a:pt x="3920" y="19389"/>
                      <a:pt x="2859" y="17004"/>
                    </a:cubicBezTo>
                    <a:cubicBezTo>
                      <a:pt x="2846" y="16974"/>
                      <a:pt x="2833" y="16944"/>
                      <a:pt x="2820" y="16914"/>
                    </a:cubicBezTo>
                    <a:cubicBezTo>
                      <a:pt x="1666" y="17096"/>
                      <a:pt x="620" y="15986"/>
                      <a:pt x="485" y="14435"/>
                    </a:cubicBezTo>
                    <a:cubicBezTo>
                      <a:pt x="412" y="13608"/>
                      <a:pt x="615" y="12780"/>
                      <a:pt x="1038" y="12172"/>
                    </a:cubicBezTo>
                    <a:cubicBezTo>
                      <a:pt x="39" y="11379"/>
                      <a:pt x="-297" y="9639"/>
                      <a:pt x="288" y="8285"/>
                    </a:cubicBezTo>
                    <a:cubicBezTo>
                      <a:pt x="626" y="7504"/>
                      <a:pt x="1218" y="6988"/>
                      <a:pt x="1883" y="68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6" name="Circle"/>
              <p:cNvSpPr/>
              <p:nvPr/>
            </p:nvSpPr>
            <p:spPr>
              <a:xfrm>
                <a:off x="2996039" y="434253"/>
                <a:ext cx="294507" cy="294507"/>
              </a:xfrm>
              <a:prstGeom prst="ellipse">
                <a:avLst/>
              </a:prstGeom>
              <a:solidFill>
                <a:srgbClr val="00000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7" name="Circle"/>
              <p:cNvSpPr/>
              <p:nvPr/>
            </p:nvSpPr>
            <p:spPr>
              <a:xfrm>
                <a:off x="3411487" y="418544"/>
                <a:ext cx="196341" cy="196341"/>
              </a:xfrm>
              <a:prstGeom prst="ellipse">
                <a:avLst/>
              </a:prstGeom>
              <a:solidFill>
                <a:srgbClr val="00000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8" name="Circle"/>
              <p:cNvSpPr/>
              <p:nvPr/>
            </p:nvSpPr>
            <p:spPr>
              <a:xfrm>
                <a:off x="3730269" y="419930"/>
                <a:ext cx="98177" cy="98177"/>
              </a:xfrm>
              <a:prstGeom prst="ellipse">
                <a:avLst/>
              </a:prstGeom>
              <a:solidFill>
                <a:srgbClr val="00000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49" name="Shape"/>
              <p:cNvSpPr/>
              <p:nvPr/>
            </p:nvSpPr>
            <p:spPr>
              <a:xfrm>
                <a:off x="148757" y="90098"/>
                <a:ext cx="2688963" cy="1503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80" y="14010"/>
                    </a:moveTo>
                    <a:cubicBezTo>
                      <a:pt x="899" y="14066"/>
                      <a:pt x="417" y="13902"/>
                      <a:pt x="0" y="13542"/>
                    </a:cubicBezTo>
                    <a:moveTo>
                      <a:pt x="2598" y="19137"/>
                    </a:moveTo>
                    <a:cubicBezTo>
                      <a:pt x="2405" y="19250"/>
                      <a:pt x="2202" y="19325"/>
                      <a:pt x="1994" y="19361"/>
                    </a:cubicBezTo>
                    <a:moveTo>
                      <a:pt x="7802" y="21600"/>
                    </a:moveTo>
                    <a:cubicBezTo>
                      <a:pt x="7657" y="21279"/>
                      <a:pt x="7535" y="20936"/>
                      <a:pt x="7438" y="20577"/>
                    </a:cubicBezTo>
                    <a:moveTo>
                      <a:pt x="14532" y="19050"/>
                    </a:moveTo>
                    <a:cubicBezTo>
                      <a:pt x="14510" y="19430"/>
                      <a:pt x="14462" y="19806"/>
                      <a:pt x="14386" y="20172"/>
                    </a:cubicBezTo>
                    <a:moveTo>
                      <a:pt x="17421" y="12116"/>
                    </a:moveTo>
                    <a:cubicBezTo>
                      <a:pt x="18505" y="12890"/>
                      <a:pt x="19193" y="14504"/>
                      <a:pt x="19193" y="16273"/>
                    </a:cubicBezTo>
                    <a:moveTo>
                      <a:pt x="21600" y="7649"/>
                    </a:moveTo>
                    <a:cubicBezTo>
                      <a:pt x="21423" y="8256"/>
                      <a:pt x="21153" y="8794"/>
                      <a:pt x="20811" y="9222"/>
                    </a:cubicBezTo>
                    <a:moveTo>
                      <a:pt x="19707" y="1814"/>
                    </a:moveTo>
                    <a:cubicBezTo>
                      <a:pt x="19737" y="2059"/>
                      <a:pt x="19751" y="2307"/>
                      <a:pt x="19749" y="2556"/>
                    </a:cubicBezTo>
                    <a:moveTo>
                      <a:pt x="14668" y="947"/>
                    </a:moveTo>
                    <a:cubicBezTo>
                      <a:pt x="14771" y="605"/>
                      <a:pt x="14907" y="286"/>
                      <a:pt x="15073" y="0"/>
                    </a:cubicBezTo>
                    <a:moveTo>
                      <a:pt x="10888" y="1399"/>
                    </a:moveTo>
                    <a:cubicBezTo>
                      <a:pt x="10930" y="1115"/>
                      <a:pt x="10996" y="841"/>
                      <a:pt x="11084" y="582"/>
                    </a:cubicBezTo>
                    <a:moveTo>
                      <a:pt x="6452" y="1676"/>
                    </a:moveTo>
                    <a:cubicBezTo>
                      <a:pt x="6709" y="1897"/>
                      <a:pt x="6947" y="2163"/>
                      <a:pt x="7160" y="2469"/>
                    </a:cubicBezTo>
                    <a:moveTo>
                      <a:pt x="1072" y="7905"/>
                    </a:moveTo>
                    <a:cubicBezTo>
                      <a:pt x="1016" y="7632"/>
                      <a:pt x="974" y="7353"/>
                      <a:pt x="948" y="7071"/>
                    </a:cubicBezTo>
                  </a:path>
                </a:pathLst>
              </a:cu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51" name="Message Technology"/>
            <p:cNvSpPr txBox="1"/>
            <p:nvPr/>
          </p:nvSpPr>
          <p:spPr>
            <a:xfrm>
              <a:off x="456624" y="422895"/>
              <a:ext cx="1813416" cy="828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Message Technology</a:t>
              </a:r>
            </a:p>
          </p:txBody>
        </p:sp>
      </p:grpSp>
      <p:grpSp>
        <p:nvGrpSpPr>
          <p:cNvPr id="564" name="Group 73"/>
          <p:cNvGrpSpPr/>
          <p:nvPr/>
        </p:nvGrpSpPr>
        <p:grpSpPr>
          <a:xfrm>
            <a:off x="4717102" y="1141146"/>
            <a:ext cx="1714538" cy="1191309"/>
            <a:chOff x="-1" y="-1"/>
            <a:chExt cx="1714536" cy="1191308"/>
          </a:xfrm>
        </p:grpSpPr>
        <p:grpSp>
          <p:nvGrpSpPr>
            <p:cNvPr id="562" name="Group 74"/>
            <p:cNvGrpSpPr/>
            <p:nvPr/>
          </p:nvGrpSpPr>
          <p:grpSpPr>
            <a:xfrm>
              <a:off x="2697" y="70636"/>
              <a:ext cx="1711839" cy="1016593"/>
              <a:chOff x="0" y="-2"/>
              <a:chExt cx="1711837" cy="1016592"/>
            </a:xfrm>
          </p:grpSpPr>
          <p:grpSp>
            <p:nvGrpSpPr>
              <p:cNvPr id="555" name="Rounded Rectangle 76"/>
              <p:cNvGrpSpPr/>
              <p:nvPr/>
            </p:nvGrpSpPr>
            <p:grpSpPr>
              <a:xfrm>
                <a:off x="0" y="-3"/>
                <a:ext cx="1711838" cy="1016594"/>
                <a:chOff x="0" y="0"/>
                <a:chExt cx="1711837" cy="1016592"/>
              </a:xfrm>
            </p:grpSpPr>
            <p:sp>
              <p:nvSpPr>
                <p:cNvPr id="553" name="Rounded Rectangle"/>
                <p:cNvSpPr/>
                <p:nvPr/>
              </p:nvSpPr>
              <p:spPr>
                <a:xfrm>
                  <a:off x="0" y="-1"/>
                  <a:ext cx="1711838" cy="1016593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00B050"/>
                    </a:gs>
                    <a:gs pos="100000">
                      <a:srgbClr val="92D050"/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554" name="3rd Party"/>
                <p:cNvSpPr txBox="1"/>
                <p:nvPr/>
              </p:nvSpPr>
              <p:spPr>
                <a:xfrm>
                  <a:off x="100107" y="278420"/>
                  <a:ext cx="1511621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r>
                    <a:t>3</a:t>
                  </a:r>
                  <a:r>
                    <a:rPr baseline="30000"/>
                    <a:t>rd</a:t>
                  </a:r>
                  <a:r>
                    <a:t> Party</a:t>
                  </a:r>
                </a:p>
              </p:txBody>
            </p:sp>
          </p:grpSp>
          <p:sp>
            <p:nvSpPr>
              <p:cNvPr id="556" name="Rectangle 77"/>
              <p:cNvSpPr/>
              <p:nvPr/>
            </p:nvSpPr>
            <p:spPr>
              <a:xfrm>
                <a:off x="130276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57" name="Rectangle 78"/>
              <p:cNvSpPr/>
              <p:nvPr/>
            </p:nvSpPr>
            <p:spPr>
              <a:xfrm>
                <a:off x="1088688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58" name="Rectangle 79"/>
              <p:cNvSpPr/>
              <p:nvPr/>
            </p:nvSpPr>
            <p:spPr>
              <a:xfrm>
                <a:off x="609483" y="593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59" name="Rectangle 80"/>
              <p:cNvSpPr/>
              <p:nvPr/>
            </p:nvSpPr>
            <p:spPr>
              <a:xfrm>
                <a:off x="116534" y="692772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60" name="Rectangle 81"/>
              <p:cNvSpPr/>
              <p:nvPr/>
            </p:nvSpPr>
            <p:spPr>
              <a:xfrm>
                <a:off x="1074945" y="692772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61" name="Rectangle 82"/>
              <p:cNvSpPr/>
              <p:nvPr/>
            </p:nvSpPr>
            <p:spPr>
              <a:xfrm>
                <a:off x="595741" y="692772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63" name="Rectangle 75"/>
            <p:cNvSpPr/>
            <p:nvPr/>
          </p:nvSpPr>
          <p:spPr>
            <a:xfrm>
              <a:off x="-2" y="-2"/>
              <a:ext cx="1711829" cy="1191309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sp>
        <p:nvSpPr>
          <p:cNvPr id="565" name="Straight Arrow Connector 5"/>
          <p:cNvSpPr/>
          <p:nvPr/>
        </p:nvSpPr>
        <p:spPr>
          <a:xfrm>
            <a:off x="4450079" y="2936238"/>
            <a:ext cx="2467616" cy="646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8376" y="21600"/>
                </a:lnTo>
                <a:lnTo>
                  <a:pt x="18376" y="0"/>
                </a:lnTo>
                <a:lnTo>
                  <a:pt x="21600" y="0"/>
                </a:lnTo>
              </a:path>
            </a:pathLst>
          </a:custGeom>
          <a:ln w="25400">
            <a:solidFill>
              <a:schemeClr val="accent1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566" name="Straight Arrow Connector 120"/>
          <p:cNvSpPr/>
          <p:nvPr/>
        </p:nvSpPr>
        <p:spPr>
          <a:xfrm>
            <a:off x="4450079" y="1624326"/>
            <a:ext cx="2479045" cy="1958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8258" y="21600"/>
                </a:lnTo>
                <a:lnTo>
                  <a:pt x="18258" y="0"/>
                </a:lnTo>
                <a:lnTo>
                  <a:pt x="21600" y="0"/>
                </a:lnTo>
              </a:path>
            </a:pathLst>
          </a:custGeom>
          <a:ln w="25400">
            <a:solidFill>
              <a:schemeClr val="accent1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567" name="Straight Arrow Connector 120"/>
          <p:cNvSpPr/>
          <p:nvPr/>
        </p:nvSpPr>
        <p:spPr>
          <a:xfrm>
            <a:off x="4450080" y="3582668"/>
            <a:ext cx="2449830" cy="1958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6" y="0"/>
                </a:lnTo>
                <a:lnTo>
                  <a:pt x="10806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chemeClr val="accent1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568" name="Straight Arrow Connector 120"/>
          <p:cNvSpPr/>
          <p:nvPr/>
        </p:nvSpPr>
        <p:spPr>
          <a:xfrm>
            <a:off x="4450079" y="3582670"/>
            <a:ext cx="2453645" cy="66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chemeClr val="accent1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569" name="Straight Arrow Connector 120"/>
          <p:cNvSpPr/>
          <p:nvPr/>
        </p:nvSpPr>
        <p:spPr>
          <a:xfrm>
            <a:off x="4001770" y="2336798"/>
            <a:ext cx="1572266" cy="40576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0248"/>
                </a:moveTo>
                <a:lnTo>
                  <a:pt x="0" y="21600"/>
                </a:lnTo>
                <a:lnTo>
                  <a:pt x="7956" y="21600"/>
                </a:lnTo>
                <a:lnTo>
                  <a:pt x="7956" y="1717"/>
                </a:lnTo>
                <a:lnTo>
                  <a:pt x="21600" y="1717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B050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grpSp>
        <p:nvGrpSpPr>
          <p:cNvPr id="581" name="Group 88"/>
          <p:cNvGrpSpPr/>
          <p:nvPr/>
        </p:nvGrpSpPr>
        <p:grpSpPr>
          <a:xfrm>
            <a:off x="779903" y="4858010"/>
            <a:ext cx="1714530" cy="1191308"/>
            <a:chOff x="0" y="-1"/>
            <a:chExt cx="1714529" cy="1191306"/>
          </a:xfrm>
        </p:grpSpPr>
        <p:grpSp>
          <p:nvGrpSpPr>
            <p:cNvPr id="579" name="Group 89"/>
            <p:cNvGrpSpPr/>
            <p:nvPr/>
          </p:nvGrpSpPr>
          <p:grpSpPr>
            <a:xfrm>
              <a:off x="2689" y="70637"/>
              <a:ext cx="1711840" cy="1016589"/>
              <a:chOff x="-1" y="-1"/>
              <a:chExt cx="1711838" cy="1016588"/>
            </a:xfrm>
          </p:grpSpPr>
          <p:grpSp>
            <p:nvGrpSpPr>
              <p:cNvPr id="572" name="Rounded Rectangle 91"/>
              <p:cNvGrpSpPr/>
              <p:nvPr/>
            </p:nvGrpSpPr>
            <p:grpSpPr>
              <a:xfrm>
                <a:off x="-2" y="-2"/>
                <a:ext cx="1711839" cy="1016589"/>
                <a:chOff x="0" y="0"/>
                <a:chExt cx="1711838" cy="1016588"/>
              </a:xfrm>
            </p:grpSpPr>
            <p:sp>
              <p:nvSpPr>
                <p:cNvPr id="570" name="Rounded Rectangle"/>
                <p:cNvSpPr/>
                <p:nvPr/>
              </p:nvSpPr>
              <p:spPr>
                <a:xfrm>
                  <a:off x="-1" y="-1"/>
                  <a:ext cx="1711839" cy="1016589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00B050"/>
                    </a:gs>
                    <a:gs pos="100000">
                      <a:srgbClr val="92D050"/>
                    </a:gs>
                  </a:gsLst>
                  <a:lin ang="16200000" scaled="0"/>
                </a:gradFill>
                <a:ln w="9525" cap="flat">
                  <a:solidFill>
                    <a:srgbClr val="4A7EBB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</a:p>
              </p:txBody>
            </p:sp>
            <p:sp>
              <p:nvSpPr>
                <p:cNvPr id="571" name="3rd Party"/>
                <p:cNvSpPr txBox="1"/>
                <p:nvPr/>
              </p:nvSpPr>
              <p:spPr>
                <a:xfrm>
                  <a:off x="100107" y="278417"/>
                  <a:ext cx="1511621" cy="459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defRPr>
                  </a:pPr>
                  <a:r>
                    <a:t>3</a:t>
                  </a:r>
                  <a:r>
                    <a:rPr baseline="30000"/>
                    <a:t>rd</a:t>
                  </a:r>
                  <a:r>
                    <a:t> Party</a:t>
                  </a:r>
                </a:p>
              </p:txBody>
            </p:sp>
          </p:grpSp>
          <p:sp>
            <p:nvSpPr>
              <p:cNvPr id="573" name="Rectangle 92"/>
              <p:cNvSpPr/>
              <p:nvPr/>
            </p:nvSpPr>
            <p:spPr>
              <a:xfrm>
                <a:off x="130279" y="5936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74" name="Rectangle 93"/>
              <p:cNvSpPr/>
              <p:nvPr/>
            </p:nvSpPr>
            <p:spPr>
              <a:xfrm>
                <a:off x="1088690" y="5936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75" name="Rectangle 94"/>
              <p:cNvSpPr/>
              <p:nvPr/>
            </p:nvSpPr>
            <p:spPr>
              <a:xfrm>
                <a:off x="609485" y="59368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76" name="Rectangle 95"/>
              <p:cNvSpPr/>
              <p:nvPr/>
            </p:nvSpPr>
            <p:spPr>
              <a:xfrm>
                <a:off x="116537" y="6927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77" name="Rectangle 96"/>
              <p:cNvSpPr/>
              <p:nvPr/>
            </p:nvSpPr>
            <p:spPr>
              <a:xfrm>
                <a:off x="1074948" y="6927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  <p:sp>
            <p:nvSpPr>
              <p:cNvPr id="578" name="Rectangle 97"/>
              <p:cNvSpPr/>
              <p:nvPr/>
            </p:nvSpPr>
            <p:spPr>
              <a:xfrm>
                <a:off x="595743" y="692770"/>
                <a:ext cx="444327" cy="270462"/>
              </a:xfrm>
              <a:prstGeom prst="rect">
                <a:avLst/>
              </a:prstGeom>
              <a:noFill/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pPr>
              </a:p>
            </p:txBody>
          </p:sp>
        </p:grpSp>
        <p:sp>
          <p:nvSpPr>
            <p:cNvPr id="580" name="Rectangle 90"/>
            <p:cNvSpPr/>
            <p:nvPr/>
          </p:nvSpPr>
          <p:spPr>
            <a:xfrm>
              <a:off x="-1" y="-2"/>
              <a:ext cx="1711826" cy="1191308"/>
            </a:xfrm>
            <a:prstGeom prst="rect">
              <a:avLst/>
            </a:prstGeom>
            <a:noFill/>
            <a:ln w="9525" cap="flat">
              <a:solidFill>
                <a:srgbClr val="0070C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</p:grpSp>
      <p:sp>
        <p:nvSpPr>
          <p:cNvPr id="582" name="Straight Arrow Connector 120"/>
          <p:cNvSpPr/>
          <p:nvPr/>
        </p:nvSpPr>
        <p:spPr>
          <a:xfrm>
            <a:off x="520699" y="4116070"/>
            <a:ext cx="1485901" cy="1337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7549"/>
                </a:lnTo>
                <a:lnTo>
                  <a:pt x="0" y="7549"/>
                </a:lnTo>
                <a:lnTo>
                  <a:pt x="0" y="21600"/>
                </a:lnTo>
                <a:lnTo>
                  <a:pt x="3692" y="21600"/>
                </a:lnTo>
              </a:path>
            </a:pathLst>
          </a:custGeom>
          <a:ln w="25400">
            <a:solidFill>
              <a:srgbClr val="00B050"/>
            </a:solidFill>
            <a:headEnd type="triangle"/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grpSp>
        <p:nvGrpSpPr>
          <p:cNvPr id="585" name="Snip Diagonal Corner Rectangle 99"/>
          <p:cNvGrpSpPr/>
          <p:nvPr/>
        </p:nvGrpSpPr>
        <p:grpSpPr>
          <a:xfrm>
            <a:off x="95294" y="1031100"/>
            <a:ext cx="1360816" cy="580292"/>
            <a:chOff x="-1" y="0"/>
            <a:chExt cx="1360814" cy="580290"/>
          </a:xfrm>
        </p:grpSpPr>
        <p:sp>
          <p:nvSpPr>
            <p:cNvPr id="583" name="Shape"/>
            <p:cNvSpPr/>
            <p:nvPr/>
          </p:nvSpPr>
          <p:spPr>
            <a:xfrm>
              <a:off x="-2" y="-1"/>
              <a:ext cx="1360815" cy="580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0065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1535" y="21600"/>
                  </a:lnTo>
                  <a:lnTo>
                    <a:pt x="0" y="180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95959"/>
                </a:gs>
                <a:gs pos="100000">
                  <a:srgbClr val="D9D9D9"/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584" name="Redis"/>
            <p:cNvSpPr txBox="1"/>
            <p:nvPr/>
          </p:nvSpPr>
          <p:spPr>
            <a:xfrm>
              <a:off x="98840" y="92021"/>
              <a:ext cx="1163129" cy="396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Redis</a:t>
              </a:r>
            </a:p>
          </p:txBody>
        </p:sp>
      </p:grpSp>
      <p:grpSp>
        <p:nvGrpSpPr>
          <p:cNvPr id="588" name="Snip Diagonal Corner Rectangle 100"/>
          <p:cNvGrpSpPr/>
          <p:nvPr/>
        </p:nvGrpSpPr>
        <p:grpSpPr>
          <a:xfrm>
            <a:off x="395970" y="1480877"/>
            <a:ext cx="1360816" cy="580292"/>
            <a:chOff x="-1" y="0"/>
            <a:chExt cx="1360814" cy="580290"/>
          </a:xfrm>
        </p:grpSpPr>
        <p:sp>
          <p:nvSpPr>
            <p:cNvPr id="586" name="Shape"/>
            <p:cNvSpPr/>
            <p:nvPr/>
          </p:nvSpPr>
          <p:spPr>
            <a:xfrm>
              <a:off x="-2" y="-1"/>
              <a:ext cx="1360815" cy="580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0065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1535" y="21600"/>
                  </a:lnTo>
                  <a:lnTo>
                    <a:pt x="0" y="180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95959"/>
                </a:gs>
                <a:gs pos="100000">
                  <a:srgbClr val="D9D9D9"/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587" name="DDS"/>
            <p:cNvSpPr txBox="1"/>
            <p:nvPr/>
          </p:nvSpPr>
          <p:spPr>
            <a:xfrm>
              <a:off x="98840" y="92021"/>
              <a:ext cx="1163129" cy="396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DDS</a:t>
              </a:r>
            </a:p>
          </p:txBody>
        </p:sp>
      </p:grpSp>
      <p:grpSp>
        <p:nvGrpSpPr>
          <p:cNvPr id="591" name="Snip Diagonal Corner Rectangle 101"/>
          <p:cNvGrpSpPr/>
          <p:nvPr/>
        </p:nvGrpSpPr>
        <p:grpSpPr>
          <a:xfrm>
            <a:off x="795740" y="1905508"/>
            <a:ext cx="1360815" cy="580295"/>
            <a:chOff x="-1" y="0"/>
            <a:chExt cx="1360814" cy="580294"/>
          </a:xfrm>
        </p:grpSpPr>
        <p:sp>
          <p:nvSpPr>
            <p:cNvPr id="589" name="Shape"/>
            <p:cNvSpPr/>
            <p:nvPr/>
          </p:nvSpPr>
          <p:spPr>
            <a:xfrm>
              <a:off x="-2" y="-1"/>
              <a:ext cx="1360815" cy="580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0065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1535" y="21600"/>
                  </a:lnTo>
                  <a:lnTo>
                    <a:pt x="0" y="180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95959"/>
                </a:gs>
                <a:gs pos="100000">
                  <a:srgbClr val="D9D9D9"/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</a:p>
          </p:txBody>
        </p:sp>
        <p:sp>
          <p:nvSpPr>
            <p:cNvPr id="590" name="Other"/>
            <p:cNvSpPr txBox="1"/>
            <p:nvPr/>
          </p:nvSpPr>
          <p:spPr>
            <a:xfrm>
              <a:off x="98840" y="92020"/>
              <a:ext cx="1163129" cy="396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Other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